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7620000" cy="398145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74" roundtripDataSignature="AMtx7mhHz5/8W934rzNfknzxFiGw9u0f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2" name="Google Shape;52;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Char char="●"/>
            </a:pPr>
            <a:r>
              <a:rPr lang="de-DE">
                <a:solidFill>
                  <a:schemeClr val="dk1"/>
                </a:solidFill>
              </a:rPr>
              <a:t>https://www.unesco.de/bildung/bildung/deutsche-uebersetzungen-unesco-empfehlungen-oer-tvet-ale</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de-DE">
                <a:solidFill>
                  <a:schemeClr val="dk1"/>
                </a:solidFill>
              </a:rPr>
              <a:t>https://www.unesco.de/sites/default/files/2020-05/2019_Empfehlung%20Open%20Educational%20Resources.pdf</a:t>
            </a:r>
            <a:endParaRPr>
              <a:solidFill>
                <a:schemeClr val="dk1"/>
              </a:solidFill>
            </a:endParaRPr>
          </a:p>
          <a:p>
            <a:pPr indent="0" lvl="0" marL="22860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de-DE"/>
              <a:t>https://www.unesco.de/bildung/bildung/deutsche-uebersetzungen-unesco-empfehlungen-oer-tvet-ale</a:t>
            </a:r>
            <a:endParaRPr/>
          </a:p>
          <a:p>
            <a:pPr indent="-298450" lvl="0" marL="457200" marR="0" rtl="0" algn="l">
              <a:lnSpc>
                <a:spcPct val="100000"/>
              </a:lnSpc>
              <a:spcBef>
                <a:spcPts val="0"/>
              </a:spcBef>
              <a:spcAft>
                <a:spcPts val="0"/>
              </a:spcAft>
              <a:buClr>
                <a:srgbClr val="000000"/>
              </a:buClr>
              <a:buSzPts val="1100"/>
              <a:buFont typeface="Arial"/>
              <a:buChar char="●"/>
            </a:pPr>
            <a:r>
              <a:rPr lang="de-DE"/>
              <a:t>https://www.unesco.de/sites/default/files/2020-05/2019_Empfehlung%20Open%20Educational%20Resources.pdf</a:t>
            </a:r>
            <a:endParaRPr/>
          </a:p>
          <a:p>
            <a:pPr indent="-228600" lvl="0" marL="45720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de-DE"/>
              <a:t>https://www.unesco.de/bildung/bildung/deutsche-uebersetzungen-unesco-empfehlungen-oer-tvet-ale</a:t>
            </a:r>
            <a:endParaRPr/>
          </a:p>
          <a:p>
            <a:pPr indent="-298450" lvl="0" marL="457200" marR="0" rtl="0" algn="l">
              <a:lnSpc>
                <a:spcPct val="100000"/>
              </a:lnSpc>
              <a:spcBef>
                <a:spcPts val="0"/>
              </a:spcBef>
              <a:spcAft>
                <a:spcPts val="0"/>
              </a:spcAft>
              <a:buClr>
                <a:srgbClr val="000000"/>
              </a:buClr>
              <a:buSzPts val="1100"/>
              <a:buFont typeface="Arial"/>
              <a:buChar char="●"/>
            </a:pPr>
            <a:r>
              <a:rPr lang="de-DE"/>
              <a:t>https://www.unesco.de/sites/default/files/2020-05/2019_Empfehlung%20Open%20Educational%20Resources.pdf</a:t>
            </a:r>
            <a:endParaRPr/>
          </a:p>
          <a:p>
            <a:pPr indent="-228600" lvl="0" marL="45720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5" name="Google Shape;185;p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6" name="Google Shape;196;p1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7" name="Google Shape;207;p1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8" name="Google Shape;218;p1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9" name="Google Shape;229;p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0" name="Google Shape;240;p1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1" name="Google Shape;251;p1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5" name="Google Shape;65;p2: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2" name="Google Shape;262;p2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3" name="Google Shape;273;p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4" name="Google Shape;284;p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95" name="Google Shape;295;p2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6" name="Google Shape;306;p2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17017e71e4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7" name="Google Shape;317;g117017e71e4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28" name="Google Shape;328;p2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39" name="Google Shape;339;p2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50" name="Google Shape;350;p2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61" name="Google Shape;361;p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0" name="Google Shape;70;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2" name="Google Shape;372;p2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3" name="Google Shape;383;p3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94" name="Google Shape;394;p3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05" name="Google Shape;405;p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16" name="Google Shape;416;p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27" name="Google Shape;427;p3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38" name="Google Shape;438;p3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9" name="Google Shape;449;p3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60" name="Google Shape;460;p3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71" name="Google Shape;471;p3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p4: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82" name="Google Shape;482;p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93" name="Google Shape;493;p4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04" name="Google Shape;504;p4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14" name="Google Shape;514;p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25" name="Google Shape;525;p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36" name="Google Shape;536;p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47" name="Google Shape;547;p4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58" name="Google Shape;558;p4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69" name="Google Shape;569;p4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80" name="Google Shape;580;p4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7" name="Google Shape;97;p5: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4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02" name="Google Shape;602;p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3" name="Google Shape;613;p5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306cffe2872_0_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4" name="Google Shape;624;g306cffe2872_0_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306cffe2872_0_1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5" name="Google Shape;635;g306cffe2872_0_1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306cffe2872_0_2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6" name="Google Shape;646;g306cffe2872_0_2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306cffe2872_0_3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7" name="Google Shape;657;g306cffe2872_0_3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g306cffe2872_0_4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8" name="Google Shape;668;g306cffe2872_0_4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306cffe2872_0_5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9" name="Google Shape;679;g306cffe2872_0_5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306cffe2872_0_6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0" name="Google Shape;690;g306cffe2872_0_6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7" name="Google Shape;107;p6: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9" name="Shape 699"/>
        <p:cNvGrpSpPr/>
        <p:nvPr/>
      </p:nvGrpSpPr>
      <p:grpSpPr>
        <a:xfrm>
          <a:off x="0" y="0"/>
          <a:ext cx="0" cy="0"/>
          <a:chOff x="0" y="0"/>
          <a:chExt cx="0" cy="0"/>
        </a:xfrm>
      </p:grpSpPr>
      <p:sp>
        <p:nvSpPr>
          <p:cNvPr id="700" name="Google Shape;700;g306cffe2872_0_7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1" name="Google Shape;701;g306cffe2872_0_7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0" name="Shape 710"/>
        <p:cNvGrpSpPr/>
        <p:nvPr/>
      </p:nvGrpSpPr>
      <p:grpSpPr>
        <a:xfrm>
          <a:off x="0" y="0"/>
          <a:ext cx="0" cy="0"/>
          <a:chOff x="0" y="0"/>
          <a:chExt cx="0" cy="0"/>
        </a:xfrm>
      </p:grpSpPr>
      <p:sp>
        <p:nvSpPr>
          <p:cNvPr id="711" name="Google Shape;711;g306cffe2872_0_8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2" name="Google Shape;712;g306cffe2872_0_8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306cffe2872_0_9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3" name="Google Shape;723;g306cffe2872_0_9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 name="Shape 732"/>
        <p:cNvGrpSpPr/>
        <p:nvPr/>
      </p:nvGrpSpPr>
      <p:grpSpPr>
        <a:xfrm>
          <a:off x="0" y="0"/>
          <a:ext cx="0" cy="0"/>
          <a:chOff x="0" y="0"/>
          <a:chExt cx="0" cy="0"/>
        </a:xfrm>
      </p:grpSpPr>
      <p:sp>
        <p:nvSpPr>
          <p:cNvPr id="733" name="Google Shape;733;g306cffe2872_0_100:notes"/>
          <p:cNvSpPr/>
          <p:nvPr>
            <p:ph idx="2" type="sldImg"/>
          </p:nvPr>
        </p:nvSpPr>
        <p:spPr>
          <a:xfrm>
            <a:off x="164400" y="298609"/>
            <a:ext cx="7292100" cy="149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4" name="Google Shape;734;g306cffe2872_0_100:notes"/>
          <p:cNvSpPr txBox="1"/>
          <p:nvPr>
            <p:ph idx="1" type="body"/>
          </p:nvPr>
        </p:nvSpPr>
        <p:spPr>
          <a:xfrm>
            <a:off x="762000" y="1891189"/>
            <a:ext cx="6096000" cy="179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117017e71e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45" name="Google Shape;745;g117017e71e4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7: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7" name="Google Shape;127;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Char char="●"/>
            </a:pPr>
            <a:r>
              <a:rPr lang="de-DE">
                <a:solidFill>
                  <a:schemeClr val="dk1"/>
                </a:solidFill>
              </a:rPr>
              <a:t>https://www.unesco.de/bildung/bildung/deutsche-uebersetzungen-unesco-empfehlungen-oer-tvet-ale</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de-DE">
                <a:solidFill>
                  <a:schemeClr val="dk1"/>
                </a:solidFill>
              </a:rPr>
              <a:t>https://www.unesco.de/sites/default/files/2020-05/2019_Empfehlung%20Open%20Educational%20Resources.pdf</a:t>
            </a:r>
            <a:endParaRPr>
              <a:solidFill>
                <a:schemeClr val="dk1"/>
              </a:solidFill>
            </a:endParaRPr>
          </a:p>
          <a:p>
            <a:pPr indent="0" lvl="0" marL="22860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3"/>
          <p:cNvSpPr txBox="1"/>
          <p:nvPr>
            <p:ph type="ctrTitle"/>
          </p:nvPr>
        </p:nvSpPr>
        <p:spPr>
          <a:xfrm>
            <a:off x="259757" y="576356"/>
            <a:ext cx="7100399"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53"/>
          <p:cNvSpPr txBox="1"/>
          <p:nvPr>
            <p:ph idx="1" type="subTitle"/>
          </p:nvPr>
        </p:nvSpPr>
        <p:spPr>
          <a:xfrm>
            <a:off x="259750" y="2193823"/>
            <a:ext cx="7100399"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53"/>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2"/>
          <p:cNvSpPr txBox="1"/>
          <p:nvPr>
            <p:ph hasCustomPrompt="1" type="title"/>
          </p:nvPr>
        </p:nvSpPr>
        <p:spPr>
          <a:xfrm>
            <a:off x="259750" y="856223"/>
            <a:ext cx="7100399"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62"/>
          <p:cNvSpPr txBox="1"/>
          <p:nvPr>
            <p:ph idx="1" type="body"/>
          </p:nvPr>
        </p:nvSpPr>
        <p:spPr>
          <a:xfrm>
            <a:off x="259750" y="2440055"/>
            <a:ext cx="7100399" cy="1006799"/>
          </a:xfrm>
          <a:prstGeom prst="rect">
            <a:avLst/>
          </a:prstGeom>
          <a:noFill/>
          <a:ln>
            <a:noFill/>
          </a:ln>
        </p:spPr>
        <p:txBody>
          <a:bodyPr anchorCtr="0" anchor="t" bIns="74375" lIns="74375" spcFirstLastPara="1" rIns="74375" wrap="square" tIns="74375">
            <a:normAutofit/>
          </a:bodyPr>
          <a:lstStyle>
            <a:lvl1pPr indent="-323850" lvl="0" marL="457200" algn="ctr">
              <a:lnSpc>
                <a:spcPct val="114999"/>
              </a:lnSpc>
              <a:spcBef>
                <a:spcPts val="0"/>
              </a:spcBef>
              <a:spcAft>
                <a:spcPts val="0"/>
              </a:spcAft>
              <a:buSzPts val="1500"/>
              <a:buChar char="●"/>
              <a:defRPr/>
            </a:lvl1pPr>
            <a:lvl2pPr indent="-298450" lvl="1" marL="914400" algn="ctr">
              <a:lnSpc>
                <a:spcPct val="114999"/>
              </a:lnSpc>
              <a:spcBef>
                <a:spcPts val="0"/>
              </a:spcBef>
              <a:spcAft>
                <a:spcPts val="0"/>
              </a:spcAft>
              <a:buSzPts val="1100"/>
              <a:buChar char="○"/>
              <a:defRPr/>
            </a:lvl2pPr>
            <a:lvl3pPr indent="-298450" lvl="2" marL="1371600" algn="ctr">
              <a:lnSpc>
                <a:spcPct val="114999"/>
              </a:lnSpc>
              <a:spcBef>
                <a:spcPts val="0"/>
              </a:spcBef>
              <a:spcAft>
                <a:spcPts val="0"/>
              </a:spcAft>
              <a:buSzPts val="1100"/>
              <a:buChar char="■"/>
              <a:defRPr/>
            </a:lvl3pPr>
            <a:lvl4pPr indent="-298450" lvl="3" marL="1828800" algn="ctr">
              <a:lnSpc>
                <a:spcPct val="114999"/>
              </a:lnSpc>
              <a:spcBef>
                <a:spcPts val="0"/>
              </a:spcBef>
              <a:spcAft>
                <a:spcPts val="0"/>
              </a:spcAft>
              <a:buSzPts val="1100"/>
              <a:buChar char="●"/>
              <a:defRPr/>
            </a:lvl4pPr>
            <a:lvl5pPr indent="-298450" lvl="4" marL="2286000" algn="ctr">
              <a:lnSpc>
                <a:spcPct val="114999"/>
              </a:lnSpc>
              <a:spcBef>
                <a:spcPts val="0"/>
              </a:spcBef>
              <a:spcAft>
                <a:spcPts val="0"/>
              </a:spcAft>
              <a:buSzPts val="1100"/>
              <a:buChar char="○"/>
              <a:defRPr/>
            </a:lvl5pPr>
            <a:lvl6pPr indent="-298450" lvl="5" marL="2743200" algn="ctr">
              <a:lnSpc>
                <a:spcPct val="114999"/>
              </a:lnSpc>
              <a:spcBef>
                <a:spcPts val="0"/>
              </a:spcBef>
              <a:spcAft>
                <a:spcPts val="0"/>
              </a:spcAft>
              <a:buSzPts val="1100"/>
              <a:buChar char="■"/>
              <a:defRPr/>
            </a:lvl6pPr>
            <a:lvl7pPr indent="-298450" lvl="6" marL="3200400" algn="ctr">
              <a:lnSpc>
                <a:spcPct val="114999"/>
              </a:lnSpc>
              <a:spcBef>
                <a:spcPts val="0"/>
              </a:spcBef>
              <a:spcAft>
                <a:spcPts val="0"/>
              </a:spcAft>
              <a:buSzPts val="1100"/>
              <a:buChar char="●"/>
              <a:defRPr/>
            </a:lvl7pPr>
            <a:lvl8pPr indent="-298450" lvl="7" marL="3657600" algn="ctr">
              <a:lnSpc>
                <a:spcPct val="114999"/>
              </a:lnSpc>
              <a:spcBef>
                <a:spcPts val="0"/>
              </a:spcBef>
              <a:spcAft>
                <a:spcPts val="0"/>
              </a:spcAft>
              <a:buSzPts val="1100"/>
              <a:buChar char="○"/>
              <a:defRPr/>
            </a:lvl8pPr>
            <a:lvl9pPr indent="-298450" lvl="8" marL="4114800" algn="ctr">
              <a:lnSpc>
                <a:spcPct val="114999"/>
              </a:lnSpc>
              <a:spcBef>
                <a:spcPts val="0"/>
              </a:spcBef>
              <a:spcAft>
                <a:spcPts val="0"/>
              </a:spcAft>
              <a:buSzPts val="1100"/>
              <a:buChar char="■"/>
              <a:defRPr/>
            </a:lvl9pPr>
          </a:lstStyle>
          <a:p/>
        </p:txBody>
      </p:sp>
      <p:sp>
        <p:nvSpPr>
          <p:cNvPr id="47" name="Google Shape;47;p62"/>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3"/>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4"/>
          <p:cNvSpPr txBox="1"/>
          <p:nvPr>
            <p:ph type="title"/>
          </p:nvPr>
        </p:nvSpPr>
        <p:spPr>
          <a:xfrm>
            <a:off x="259750" y="1664917"/>
            <a:ext cx="7100399"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54"/>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5"/>
          <p:cNvSpPr txBox="1"/>
          <p:nvPr>
            <p:ph type="title"/>
          </p:nvPr>
        </p:nvSpPr>
        <p:spPr>
          <a:xfrm>
            <a:off x="259750" y="344482"/>
            <a:ext cx="7100399"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55"/>
          <p:cNvSpPr txBox="1"/>
          <p:nvPr>
            <p:ph idx="1" type="body"/>
          </p:nvPr>
        </p:nvSpPr>
        <p:spPr>
          <a:xfrm>
            <a:off x="259750" y="892101"/>
            <a:ext cx="7100399"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4999"/>
              </a:lnSpc>
              <a:spcBef>
                <a:spcPts val="0"/>
              </a:spcBef>
              <a:spcAft>
                <a:spcPts val="0"/>
              </a:spcAft>
              <a:buSzPts val="1500"/>
              <a:buChar char="●"/>
              <a:defRPr/>
            </a:lvl1pPr>
            <a:lvl2pPr indent="-298450" lvl="1" marL="914400" algn="l">
              <a:lnSpc>
                <a:spcPct val="114999"/>
              </a:lnSpc>
              <a:spcBef>
                <a:spcPts val="0"/>
              </a:spcBef>
              <a:spcAft>
                <a:spcPts val="0"/>
              </a:spcAft>
              <a:buSzPts val="1100"/>
              <a:buChar char="○"/>
              <a:defRPr/>
            </a:lvl2pPr>
            <a:lvl3pPr indent="-298450" lvl="2" marL="1371600" algn="l">
              <a:lnSpc>
                <a:spcPct val="114999"/>
              </a:lnSpc>
              <a:spcBef>
                <a:spcPts val="0"/>
              </a:spcBef>
              <a:spcAft>
                <a:spcPts val="0"/>
              </a:spcAft>
              <a:buSzPts val="1100"/>
              <a:buChar char="■"/>
              <a:defRPr/>
            </a:lvl3pPr>
            <a:lvl4pPr indent="-298450" lvl="3" marL="1828800" algn="l">
              <a:lnSpc>
                <a:spcPct val="114999"/>
              </a:lnSpc>
              <a:spcBef>
                <a:spcPts val="0"/>
              </a:spcBef>
              <a:spcAft>
                <a:spcPts val="0"/>
              </a:spcAft>
              <a:buSzPts val="1100"/>
              <a:buChar char="●"/>
              <a:defRPr/>
            </a:lvl4pPr>
            <a:lvl5pPr indent="-298450" lvl="4" marL="2286000" algn="l">
              <a:lnSpc>
                <a:spcPct val="114999"/>
              </a:lnSpc>
              <a:spcBef>
                <a:spcPts val="0"/>
              </a:spcBef>
              <a:spcAft>
                <a:spcPts val="0"/>
              </a:spcAft>
              <a:buSzPts val="1100"/>
              <a:buChar char="○"/>
              <a:defRPr/>
            </a:lvl5pPr>
            <a:lvl6pPr indent="-298450" lvl="5" marL="2743200" algn="l">
              <a:lnSpc>
                <a:spcPct val="114999"/>
              </a:lnSpc>
              <a:spcBef>
                <a:spcPts val="0"/>
              </a:spcBef>
              <a:spcAft>
                <a:spcPts val="0"/>
              </a:spcAft>
              <a:buSzPts val="1100"/>
              <a:buChar char="■"/>
              <a:defRPr/>
            </a:lvl6pPr>
            <a:lvl7pPr indent="-298450" lvl="6" marL="3200400" algn="l">
              <a:lnSpc>
                <a:spcPct val="114999"/>
              </a:lnSpc>
              <a:spcBef>
                <a:spcPts val="0"/>
              </a:spcBef>
              <a:spcAft>
                <a:spcPts val="0"/>
              </a:spcAft>
              <a:buSzPts val="1100"/>
              <a:buChar char="●"/>
              <a:defRPr/>
            </a:lvl7pPr>
            <a:lvl8pPr indent="-298450" lvl="7" marL="3657600" algn="l">
              <a:lnSpc>
                <a:spcPct val="114999"/>
              </a:lnSpc>
              <a:spcBef>
                <a:spcPts val="0"/>
              </a:spcBef>
              <a:spcAft>
                <a:spcPts val="0"/>
              </a:spcAft>
              <a:buSzPts val="1100"/>
              <a:buChar char="○"/>
              <a:defRPr/>
            </a:lvl8pPr>
            <a:lvl9pPr indent="-298450" lvl="8" marL="4114800" algn="l">
              <a:lnSpc>
                <a:spcPct val="114999"/>
              </a:lnSpc>
              <a:spcBef>
                <a:spcPts val="0"/>
              </a:spcBef>
              <a:spcAft>
                <a:spcPts val="0"/>
              </a:spcAft>
              <a:buSzPts val="1100"/>
              <a:buChar char="■"/>
              <a:defRPr/>
            </a:lvl9pPr>
          </a:lstStyle>
          <a:p/>
        </p:txBody>
      </p:sp>
      <p:sp>
        <p:nvSpPr>
          <p:cNvPr id="19" name="Google Shape;19;p55"/>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6"/>
          <p:cNvSpPr txBox="1"/>
          <p:nvPr>
            <p:ph type="title"/>
          </p:nvPr>
        </p:nvSpPr>
        <p:spPr>
          <a:xfrm>
            <a:off x="259750" y="344482"/>
            <a:ext cx="7100399"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56"/>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4999"/>
              </a:lnSpc>
              <a:spcBef>
                <a:spcPts val="0"/>
              </a:spcBef>
              <a:spcAft>
                <a:spcPts val="0"/>
              </a:spcAft>
              <a:buSzPts val="1100"/>
              <a:buChar char="●"/>
              <a:defRPr sz="1100"/>
            </a:lvl1pPr>
            <a:lvl2pPr indent="-292100" lvl="1" marL="914400" algn="l">
              <a:lnSpc>
                <a:spcPct val="114999"/>
              </a:lnSpc>
              <a:spcBef>
                <a:spcPts val="0"/>
              </a:spcBef>
              <a:spcAft>
                <a:spcPts val="0"/>
              </a:spcAft>
              <a:buSzPts val="1000"/>
              <a:buChar char="○"/>
              <a:defRPr sz="1000"/>
            </a:lvl2pPr>
            <a:lvl3pPr indent="-292100" lvl="2" marL="1371600" algn="l">
              <a:lnSpc>
                <a:spcPct val="114999"/>
              </a:lnSpc>
              <a:spcBef>
                <a:spcPts val="0"/>
              </a:spcBef>
              <a:spcAft>
                <a:spcPts val="0"/>
              </a:spcAft>
              <a:buSzPts val="1000"/>
              <a:buChar char="■"/>
              <a:defRPr sz="1000"/>
            </a:lvl3pPr>
            <a:lvl4pPr indent="-292100" lvl="3" marL="1828800" algn="l">
              <a:lnSpc>
                <a:spcPct val="114999"/>
              </a:lnSpc>
              <a:spcBef>
                <a:spcPts val="0"/>
              </a:spcBef>
              <a:spcAft>
                <a:spcPts val="0"/>
              </a:spcAft>
              <a:buSzPts val="1000"/>
              <a:buChar char="●"/>
              <a:defRPr sz="1000"/>
            </a:lvl4pPr>
            <a:lvl5pPr indent="-292100" lvl="4" marL="2286000" algn="l">
              <a:lnSpc>
                <a:spcPct val="114999"/>
              </a:lnSpc>
              <a:spcBef>
                <a:spcPts val="0"/>
              </a:spcBef>
              <a:spcAft>
                <a:spcPts val="0"/>
              </a:spcAft>
              <a:buSzPts val="1000"/>
              <a:buChar char="○"/>
              <a:defRPr sz="1000"/>
            </a:lvl5pPr>
            <a:lvl6pPr indent="-292100" lvl="5" marL="2743200" algn="l">
              <a:lnSpc>
                <a:spcPct val="114999"/>
              </a:lnSpc>
              <a:spcBef>
                <a:spcPts val="0"/>
              </a:spcBef>
              <a:spcAft>
                <a:spcPts val="0"/>
              </a:spcAft>
              <a:buSzPts val="1000"/>
              <a:buChar char="■"/>
              <a:defRPr sz="1000"/>
            </a:lvl6pPr>
            <a:lvl7pPr indent="-292100" lvl="6" marL="3200400" algn="l">
              <a:lnSpc>
                <a:spcPct val="114999"/>
              </a:lnSpc>
              <a:spcBef>
                <a:spcPts val="0"/>
              </a:spcBef>
              <a:spcAft>
                <a:spcPts val="0"/>
              </a:spcAft>
              <a:buSzPts val="1000"/>
              <a:buChar char="●"/>
              <a:defRPr sz="1000"/>
            </a:lvl7pPr>
            <a:lvl8pPr indent="-292100" lvl="7" marL="3657600" algn="l">
              <a:lnSpc>
                <a:spcPct val="114999"/>
              </a:lnSpc>
              <a:spcBef>
                <a:spcPts val="0"/>
              </a:spcBef>
              <a:spcAft>
                <a:spcPts val="0"/>
              </a:spcAft>
              <a:buSzPts val="1000"/>
              <a:buChar char="○"/>
              <a:defRPr sz="1000"/>
            </a:lvl8pPr>
            <a:lvl9pPr indent="-292100" lvl="8" marL="4114800" algn="l">
              <a:lnSpc>
                <a:spcPct val="114999"/>
              </a:lnSpc>
              <a:spcBef>
                <a:spcPts val="0"/>
              </a:spcBef>
              <a:spcAft>
                <a:spcPts val="0"/>
              </a:spcAft>
              <a:buSzPts val="1000"/>
              <a:buChar char="■"/>
              <a:defRPr sz="1000"/>
            </a:lvl9pPr>
          </a:lstStyle>
          <a:p/>
        </p:txBody>
      </p:sp>
      <p:sp>
        <p:nvSpPr>
          <p:cNvPr id="23" name="Google Shape;23;p56"/>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4999"/>
              </a:lnSpc>
              <a:spcBef>
                <a:spcPts val="0"/>
              </a:spcBef>
              <a:spcAft>
                <a:spcPts val="0"/>
              </a:spcAft>
              <a:buSzPts val="1100"/>
              <a:buChar char="●"/>
              <a:defRPr sz="1100"/>
            </a:lvl1pPr>
            <a:lvl2pPr indent="-292100" lvl="1" marL="914400" algn="l">
              <a:lnSpc>
                <a:spcPct val="114999"/>
              </a:lnSpc>
              <a:spcBef>
                <a:spcPts val="0"/>
              </a:spcBef>
              <a:spcAft>
                <a:spcPts val="0"/>
              </a:spcAft>
              <a:buSzPts val="1000"/>
              <a:buChar char="○"/>
              <a:defRPr sz="1000"/>
            </a:lvl2pPr>
            <a:lvl3pPr indent="-292100" lvl="2" marL="1371600" algn="l">
              <a:lnSpc>
                <a:spcPct val="114999"/>
              </a:lnSpc>
              <a:spcBef>
                <a:spcPts val="0"/>
              </a:spcBef>
              <a:spcAft>
                <a:spcPts val="0"/>
              </a:spcAft>
              <a:buSzPts val="1000"/>
              <a:buChar char="■"/>
              <a:defRPr sz="1000"/>
            </a:lvl3pPr>
            <a:lvl4pPr indent="-292100" lvl="3" marL="1828800" algn="l">
              <a:lnSpc>
                <a:spcPct val="114999"/>
              </a:lnSpc>
              <a:spcBef>
                <a:spcPts val="0"/>
              </a:spcBef>
              <a:spcAft>
                <a:spcPts val="0"/>
              </a:spcAft>
              <a:buSzPts val="1000"/>
              <a:buChar char="●"/>
              <a:defRPr sz="1000"/>
            </a:lvl4pPr>
            <a:lvl5pPr indent="-292100" lvl="4" marL="2286000" algn="l">
              <a:lnSpc>
                <a:spcPct val="114999"/>
              </a:lnSpc>
              <a:spcBef>
                <a:spcPts val="0"/>
              </a:spcBef>
              <a:spcAft>
                <a:spcPts val="0"/>
              </a:spcAft>
              <a:buSzPts val="1000"/>
              <a:buChar char="○"/>
              <a:defRPr sz="1000"/>
            </a:lvl5pPr>
            <a:lvl6pPr indent="-292100" lvl="5" marL="2743200" algn="l">
              <a:lnSpc>
                <a:spcPct val="114999"/>
              </a:lnSpc>
              <a:spcBef>
                <a:spcPts val="0"/>
              </a:spcBef>
              <a:spcAft>
                <a:spcPts val="0"/>
              </a:spcAft>
              <a:buSzPts val="1000"/>
              <a:buChar char="■"/>
              <a:defRPr sz="1000"/>
            </a:lvl6pPr>
            <a:lvl7pPr indent="-292100" lvl="6" marL="3200400" algn="l">
              <a:lnSpc>
                <a:spcPct val="114999"/>
              </a:lnSpc>
              <a:spcBef>
                <a:spcPts val="0"/>
              </a:spcBef>
              <a:spcAft>
                <a:spcPts val="0"/>
              </a:spcAft>
              <a:buSzPts val="1000"/>
              <a:buChar char="●"/>
              <a:defRPr sz="1000"/>
            </a:lvl7pPr>
            <a:lvl8pPr indent="-292100" lvl="7" marL="3657600" algn="l">
              <a:lnSpc>
                <a:spcPct val="114999"/>
              </a:lnSpc>
              <a:spcBef>
                <a:spcPts val="0"/>
              </a:spcBef>
              <a:spcAft>
                <a:spcPts val="0"/>
              </a:spcAft>
              <a:buSzPts val="1000"/>
              <a:buChar char="○"/>
              <a:defRPr sz="1000"/>
            </a:lvl8pPr>
            <a:lvl9pPr indent="-292100" lvl="8" marL="4114800" algn="l">
              <a:lnSpc>
                <a:spcPct val="114999"/>
              </a:lnSpc>
              <a:spcBef>
                <a:spcPts val="0"/>
              </a:spcBef>
              <a:spcAft>
                <a:spcPts val="0"/>
              </a:spcAft>
              <a:buSzPts val="1000"/>
              <a:buChar char="■"/>
              <a:defRPr sz="1000"/>
            </a:lvl9pPr>
          </a:lstStyle>
          <a:p/>
        </p:txBody>
      </p:sp>
      <p:sp>
        <p:nvSpPr>
          <p:cNvPr id="24" name="Google Shape;24;p56"/>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7"/>
          <p:cNvSpPr txBox="1"/>
          <p:nvPr>
            <p:ph type="title"/>
          </p:nvPr>
        </p:nvSpPr>
        <p:spPr>
          <a:xfrm>
            <a:off x="259750" y="344482"/>
            <a:ext cx="7100399"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57"/>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8"/>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58"/>
          <p:cNvSpPr txBox="1"/>
          <p:nvPr>
            <p:ph idx="1" type="body"/>
          </p:nvPr>
        </p:nvSpPr>
        <p:spPr>
          <a:xfrm>
            <a:off x="259750" y="1075653"/>
            <a:ext cx="2340000" cy="2461199"/>
          </a:xfrm>
          <a:prstGeom prst="rect">
            <a:avLst/>
          </a:prstGeom>
          <a:noFill/>
          <a:ln>
            <a:noFill/>
          </a:ln>
        </p:spPr>
        <p:txBody>
          <a:bodyPr anchorCtr="0" anchor="t" bIns="74375" lIns="74375" spcFirstLastPara="1" rIns="74375" wrap="square" tIns="74375">
            <a:normAutofit/>
          </a:bodyPr>
          <a:lstStyle>
            <a:lvl1pPr indent="-292100" lvl="0" marL="457200" algn="l">
              <a:lnSpc>
                <a:spcPct val="114999"/>
              </a:lnSpc>
              <a:spcBef>
                <a:spcPts val="0"/>
              </a:spcBef>
              <a:spcAft>
                <a:spcPts val="0"/>
              </a:spcAft>
              <a:buSzPts val="1000"/>
              <a:buChar char="●"/>
              <a:defRPr sz="1000"/>
            </a:lvl1pPr>
            <a:lvl2pPr indent="-292100" lvl="1" marL="914400" algn="l">
              <a:lnSpc>
                <a:spcPct val="114999"/>
              </a:lnSpc>
              <a:spcBef>
                <a:spcPts val="0"/>
              </a:spcBef>
              <a:spcAft>
                <a:spcPts val="0"/>
              </a:spcAft>
              <a:buSzPts val="1000"/>
              <a:buChar char="○"/>
              <a:defRPr sz="1000"/>
            </a:lvl2pPr>
            <a:lvl3pPr indent="-292100" lvl="2" marL="1371600" algn="l">
              <a:lnSpc>
                <a:spcPct val="114999"/>
              </a:lnSpc>
              <a:spcBef>
                <a:spcPts val="0"/>
              </a:spcBef>
              <a:spcAft>
                <a:spcPts val="0"/>
              </a:spcAft>
              <a:buSzPts val="1000"/>
              <a:buChar char="■"/>
              <a:defRPr sz="1000"/>
            </a:lvl3pPr>
            <a:lvl4pPr indent="-292100" lvl="3" marL="1828800" algn="l">
              <a:lnSpc>
                <a:spcPct val="114999"/>
              </a:lnSpc>
              <a:spcBef>
                <a:spcPts val="0"/>
              </a:spcBef>
              <a:spcAft>
                <a:spcPts val="0"/>
              </a:spcAft>
              <a:buSzPts val="1000"/>
              <a:buChar char="●"/>
              <a:defRPr sz="1000"/>
            </a:lvl4pPr>
            <a:lvl5pPr indent="-292100" lvl="4" marL="2286000" algn="l">
              <a:lnSpc>
                <a:spcPct val="114999"/>
              </a:lnSpc>
              <a:spcBef>
                <a:spcPts val="0"/>
              </a:spcBef>
              <a:spcAft>
                <a:spcPts val="0"/>
              </a:spcAft>
              <a:buSzPts val="1000"/>
              <a:buChar char="○"/>
              <a:defRPr sz="1000"/>
            </a:lvl5pPr>
            <a:lvl6pPr indent="-292100" lvl="5" marL="2743200" algn="l">
              <a:lnSpc>
                <a:spcPct val="114999"/>
              </a:lnSpc>
              <a:spcBef>
                <a:spcPts val="0"/>
              </a:spcBef>
              <a:spcAft>
                <a:spcPts val="0"/>
              </a:spcAft>
              <a:buSzPts val="1000"/>
              <a:buChar char="■"/>
              <a:defRPr sz="1000"/>
            </a:lvl6pPr>
            <a:lvl7pPr indent="-292100" lvl="6" marL="3200400" algn="l">
              <a:lnSpc>
                <a:spcPct val="114999"/>
              </a:lnSpc>
              <a:spcBef>
                <a:spcPts val="0"/>
              </a:spcBef>
              <a:spcAft>
                <a:spcPts val="0"/>
              </a:spcAft>
              <a:buSzPts val="1000"/>
              <a:buChar char="●"/>
              <a:defRPr sz="1000"/>
            </a:lvl7pPr>
            <a:lvl8pPr indent="-292100" lvl="7" marL="3657600" algn="l">
              <a:lnSpc>
                <a:spcPct val="114999"/>
              </a:lnSpc>
              <a:spcBef>
                <a:spcPts val="0"/>
              </a:spcBef>
              <a:spcAft>
                <a:spcPts val="0"/>
              </a:spcAft>
              <a:buSzPts val="1000"/>
              <a:buChar char="○"/>
              <a:defRPr sz="1000"/>
            </a:lvl8pPr>
            <a:lvl9pPr indent="-292100" lvl="8" marL="4114800" algn="l">
              <a:lnSpc>
                <a:spcPct val="114999"/>
              </a:lnSpc>
              <a:spcBef>
                <a:spcPts val="0"/>
              </a:spcBef>
              <a:spcAft>
                <a:spcPts val="0"/>
              </a:spcAft>
              <a:buSzPts val="1000"/>
              <a:buChar char="■"/>
              <a:defRPr sz="1000"/>
            </a:lvl9pPr>
          </a:lstStyle>
          <a:p/>
        </p:txBody>
      </p:sp>
      <p:sp>
        <p:nvSpPr>
          <p:cNvPr id="31" name="Google Shape;31;p58"/>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9"/>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59"/>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0"/>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60"/>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60"/>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60"/>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4999"/>
              </a:lnSpc>
              <a:spcBef>
                <a:spcPts val="0"/>
              </a:spcBef>
              <a:spcAft>
                <a:spcPts val="0"/>
              </a:spcAft>
              <a:buSzPts val="1500"/>
              <a:buChar char="●"/>
              <a:defRPr/>
            </a:lvl1pPr>
            <a:lvl2pPr indent="-298450" lvl="1" marL="914400" algn="l">
              <a:lnSpc>
                <a:spcPct val="114999"/>
              </a:lnSpc>
              <a:spcBef>
                <a:spcPts val="0"/>
              </a:spcBef>
              <a:spcAft>
                <a:spcPts val="0"/>
              </a:spcAft>
              <a:buSzPts val="1100"/>
              <a:buChar char="○"/>
              <a:defRPr/>
            </a:lvl2pPr>
            <a:lvl3pPr indent="-298450" lvl="2" marL="1371600" algn="l">
              <a:lnSpc>
                <a:spcPct val="114999"/>
              </a:lnSpc>
              <a:spcBef>
                <a:spcPts val="0"/>
              </a:spcBef>
              <a:spcAft>
                <a:spcPts val="0"/>
              </a:spcAft>
              <a:buSzPts val="1100"/>
              <a:buChar char="■"/>
              <a:defRPr/>
            </a:lvl3pPr>
            <a:lvl4pPr indent="-298450" lvl="3" marL="1828800" algn="l">
              <a:lnSpc>
                <a:spcPct val="114999"/>
              </a:lnSpc>
              <a:spcBef>
                <a:spcPts val="0"/>
              </a:spcBef>
              <a:spcAft>
                <a:spcPts val="0"/>
              </a:spcAft>
              <a:buSzPts val="1100"/>
              <a:buChar char="●"/>
              <a:defRPr/>
            </a:lvl4pPr>
            <a:lvl5pPr indent="-298450" lvl="4" marL="2286000" algn="l">
              <a:lnSpc>
                <a:spcPct val="114999"/>
              </a:lnSpc>
              <a:spcBef>
                <a:spcPts val="0"/>
              </a:spcBef>
              <a:spcAft>
                <a:spcPts val="0"/>
              </a:spcAft>
              <a:buSzPts val="1100"/>
              <a:buChar char="○"/>
              <a:defRPr/>
            </a:lvl5pPr>
            <a:lvl6pPr indent="-298450" lvl="5" marL="2743200" algn="l">
              <a:lnSpc>
                <a:spcPct val="114999"/>
              </a:lnSpc>
              <a:spcBef>
                <a:spcPts val="0"/>
              </a:spcBef>
              <a:spcAft>
                <a:spcPts val="0"/>
              </a:spcAft>
              <a:buSzPts val="1100"/>
              <a:buChar char="■"/>
              <a:defRPr/>
            </a:lvl6pPr>
            <a:lvl7pPr indent="-298450" lvl="6" marL="3200400" algn="l">
              <a:lnSpc>
                <a:spcPct val="114999"/>
              </a:lnSpc>
              <a:spcBef>
                <a:spcPts val="0"/>
              </a:spcBef>
              <a:spcAft>
                <a:spcPts val="0"/>
              </a:spcAft>
              <a:buSzPts val="1100"/>
              <a:buChar char="●"/>
              <a:defRPr/>
            </a:lvl7pPr>
            <a:lvl8pPr indent="-298450" lvl="7" marL="3657600" algn="l">
              <a:lnSpc>
                <a:spcPct val="114999"/>
              </a:lnSpc>
              <a:spcBef>
                <a:spcPts val="0"/>
              </a:spcBef>
              <a:spcAft>
                <a:spcPts val="0"/>
              </a:spcAft>
              <a:buSzPts val="1100"/>
              <a:buChar char="○"/>
              <a:defRPr/>
            </a:lvl8pPr>
            <a:lvl9pPr indent="-298450" lvl="8" marL="4114800" algn="l">
              <a:lnSpc>
                <a:spcPct val="114999"/>
              </a:lnSpc>
              <a:spcBef>
                <a:spcPts val="0"/>
              </a:spcBef>
              <a:spcAft>
                <a:spcPts val="0"/>
              </a:spcAft>
              <a:buSzPts val="1100"/>
              <a:buChar char="■"/>
              <a:defRPr/>
            </a:lvl9pPr>
          </a:lstStyle>
          <a:p/>
        </p:txBody>
      </p:sp>
      <p:sp>
        <p:nvSpPr>
          <p:cNvPr id="40" name="Google Shape;40;p60"/>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1"/>
          <p:cNvSpPr txBox="1"/>
          <p:nvPr>
            <p:ph idx="1" type="body"/>
          </p:nvPr>
        </p:nvSpPr>
        <p:spPr>
          <a:xfrm>
            <a:off x="259750" y="3274778"/>
            <a:ext cx="4998899"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61"/>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259750" y="344482"/>
            <a:ext cx="7100399"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52"/>
          <p:cNvSpPr txBox="1"/>
          <p:nvPr>
            <p:ph idx="1" type="body"/>
          </p:nvPr>
        </p:nvSpPr>
        <p:spPr>
          <a:xfrm>
            <a:off x="259750" y="892101"/>
            <a:ext cx="7100399"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4999"/>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4999"/>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52"/>
          <p:cNvSpPr txBox="1"/>
          <p:nvPr>
            <p:ph idx="12" type="sldNum"/>
          </p:nvPr>
        </p:nvSpPr>
        <p:spPr>
          <a:xfrm>
            <a:off x="7060382" y="3609675"/>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www.unesco.de/bildung/agenda-bildung-2030"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3.png"/><Relationship Id="rId4" Type="http://schemas.openxmlformats.org/officeDocument/2006/relationships/image" Target="../media/image2.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png"/><Relationship Id="rId6" Type="http://schemas.openxmlformats.org/officeDocument/2006/relationships/image" Target="../media/image8.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EIN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i="0" lang="de-DE" sz="2100" u="none" cap="none" strike="noStrike">
                <a:solidFill>
                  <a:srgbClr val="004993"/>
                </a:solidFill>
                <a:latin typeface="Open Sans"/>
                <a:ea typeface="Open Sans"/>
                <a:cs typeface="Open Sans"/>
                <a:sym typeface="Open Sans"/>
              </a:rPr>
              <a:t>Nutzen Sie die Templates, um für </a:t>
            </a:r>
            <a:endParaRPr b="1" i="0" sz="21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rPr b="1" i="0" lang="de-DE" sz="2100" u="none" cap="none" strike="noStrike">
                <a:solidFill>
                  <a:srgbClr val="004993"/>
                </a:solidFill>
                <a:latin typeface="Open Sans"/>
                <a:ea typeface="Open Sans"/>
                <a:cs typeface="Open Sans"/>
                <a:sym typeface="Open Sans"/>
              </a:rPr>
              <a:t>Open Education zu werben</a:t>
            </a:r>
            <a:endParaRPr b="1" i="0" sz="21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9"/>
          <p:cNvSpPr txBox="1"/>
          <p:nvPr/>
        </p:nvSpPr>
        <p:spPr>
          <a:xfrm>
            <a:off x="1907850" y="301075"/>
            <a:ext cx="4798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de-DE" sz="2600" u="none" cap="none" strike="noStrike">
                <a:solidFill>
                  <a:srgbClr val="004993"/>
                </a:solidFill>
                <a:latin typeface="Open Sans"/>
                <a:ea typeface="Open Sans"/>
                <a:cs typeface="Open Sans"/>
                <a:sym typeface="Open Sans"/>
              </a:rPr>
              <a:t>Open Educational Resources (OER) sollten:</a:t>
            </a:r>
            <a:endParaRPr b="1" i="0" sz="5300" u="none" cap="none" strike="noStrike">
              <a:solidFill>
                <a:srgbClr val="004993"/>
              </a:solidFill>
              <a:latin typeface="Open Sans"/>
              <a:ea typeface="Open Sans"/>
              <a:cs typeface="Open Sans"/>
              <a:sym typeface="Open Sans"/>
            </a:endParaRPr>
          </a:p>
        </p:txBody>
      </p:sp>
      <p:sp>
        <p:nvSpPr>
          <p:cNvPr id="152" name="Google Shape;152;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3" name="Google Shape;153;p9"/>
          <p:cNvSpPr txBox="1"/>
          <p:nvPr/>
        </p:nvSpPr>
        <p:spPr>
          <a:xfrm>
            <a:off x="1907849" y="1512150"/>
            <a:ext cx="4972800" cy="1119699"/>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de-DE" sz="1600" u="none" cap="none" strike="noStrike">
                <a:solidFill>
                  <a:srgbClr val="004993"/>
                </a:solidFill>
                <a:latin typeface="Open Sans"/>
                <a:ea typeface="Open Sans"/>
                <a:cs typeface="Open Sans"/>
                <a:sym typeface="Open Sans"/>
              </a:rPr>
              <a:t>«</a:t>
            </a:r>
            <a:r>
              <a:rPr b="0" i="0" lang="de-DE" sz="1800" u="none" cap="none" strike="noStrike">
                <a:solidFill>
                  <a:srgbClr val="004993"/>
                </a:solidFill>
                <a:latin typeface="Open Sans"/>
                <a:ea typeface="Open Sans"/>
                <a:cs typeface="Open Sans"/>
                <a:sym typeface="Open Sans"/>
              </a:rPr>
              <a:t>… </a:t>
            </a:r>
            <a:r>
              <a:rPr b="0" i="0" lang="de-DE" sz="1600" u="none" cap="none" strike="noStrike">
                <a:solidFill>
                  <a:srgbClr val="004993"/>
                </a:solidFill>
                <a:latin typeface="Open Sans"/>
                <a:ea typeface="Open Sans"/>
                <a:cs typeface="Open Sans"/>
                <a:sym typeface="Open Sans"/>
              </a:rPr>
              <a:t>zugänglich sein, u.a. auch für Menschen mit Behinderungen und Menschen aus marginalisierten oder benachteiligten Gruppen."</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pic>
        <p:nvPicPr>
          <p:cNvPr id="154" name="Google Shape;154;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55" name="Google Shape;155;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DE"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DE"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6" name="Google Shape;156;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7" name="Google Shape;157;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58" name="Google Shape;158;p9"/>
          <p:cNvSpPr txBox="1"/>
          <p:nvPr/>
        </p:nvSpPr>
        <p:spPr>
          <a:xfrm>
            <a:off x="1907850" y="2950825"/>
            <a:ext cx="5712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de-DE"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de-DE"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1907850" y="3010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de-DE" sz="2600" u="none" cap="none" strike="noStrike">
                <a:solidFill>
                  <a:srgbClr val="004993"/>
                </a:solidFill>
                <a:latin typeface="Open Sans"/>
                <a:ea typeface="Open Sans"/>
                <a:cs typeface="Open Sans"/>
                <a:sym typeface="Open Sans"/>
              </a:rPr>
              <a:t>Open Educational Resources (OER) können:</a:t>
            </a:r>
            <a:endParaRPr b="1" i="0" sz="53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5" name="Google Shape;165;p11"/>
          <p:cNvSpPr txBox="1"/>
          <p:nvPr/>
        </p:nvSpPr>
        <p:spPr>
          <a:xfrm>
            <a:off x="1907862" y="1336600"/>
            <a:ext cx="4743300" cy="1529400"/>
          </a:xfrm>
          <a:prstGeom prst="rect">
            <a:avLst/>
          </a:prstGeom>
          <a:noFill/>
          <a:ln>
            <a:noFill/>
          </a:ln>
        </p:spPr>
        <p:txBody>
          <a:bodyPr anchorCtr="0" anchor="t" bIns="74375" lIns="74375" spcFirstLastPara="1" rIns="74375" wrap="square" tIns="74375">
            <a:spAutoFit/>
          </a:bodyPr>
          <a:lstStyle/>
          <a:p>
            <a:pPr indent="0" lvl="0" marL="0" marR="0" rtl="0" algn="l">
              <a:lnSpc>
                <a:spcPct val="114999"/>
              </a:lnSpc>
              <a:spcBef>
                <a:spcPts val="0"/>
              </a:spcBef>
              <a:spcAft>
                <a:spcPts val="0"/>
              </a:spcAft>
              <a:buClr>
                <a:srgbClr val="000000"/>
              </a:buClr>
              <a:buSzPts val="1600"/>
              <a:buFont typeface="Arial"/>
              <a:buNone/>
            </a:pPr>
            <a:r>
              <a:rPr b="0" i="0" lang="de-DE" sz="1600" u="none" cap="none" strike="noStrike">
                <a:solidFill>
                  <a:srgbClr val="004993"/>
                </a:solidFill>
                <a:latin typeface="Open Sans"/>
                <a:ea typeface="Open Sans"/>
                <a:cs typeface="Open Sans"/>
                <a:sym typeface="Open Sans"/>
              </a:rPr>
              <a:t>„… dazu beitragen, individuellen Lernbedürfnissen gerecht zu werden, Geschlechtergleichheit effektiv zu fördern und Anreize für innovative pädagogische, didaktische und methodische Ansätze bieten."</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7" name="Google Shape;167;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DE"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DE"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68" name="Google Shape;168;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9" name="Google Shape;169;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0" name="Google Shape;170;p11"/>
          <p:cNvSpPr txBox="1"/>
          <p:nvPr/>
        </p:nvSpPr>
        <p:spPr>
          <a:xfrm>
            <a:off x="1907850" y="2950825"/>
            <a:ext cx="5712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de-DE"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de-DE"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1907847" y="217242"/>
            <a:ext cx="5637900" cy="981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500"/>
              <a:buFont typeface="Arial"/>
              <a:buNone/>
            </a:pPr>
            <a:r>
              <a:rPr b="1" i="0" lang="de-DE" sz="1800" u="none" cap="none" strike="noStrike">
                <a:solidFill>
                  <a:srgbClr val="004993"/>
                </a:solidFill>
                <a:latin typeface="Open Sans"/>
                <a:ea typeface="Open Sans"/>
                <a:cs typeface="Open Sans"/>
                <a:sym typeface="Open Sans"/>
              </a:rPr>
              <a:t>Open Education </a:t>
            </a:r>
            <a:r>
              <a:rPr b="1" i="0" lang="de-DE" sz="1800" u="none" cap="none" strike="noStrike">
                <a:solidFill>
                  <a:srgbClr val="45BEDF"/>
                </a:solidFill>
                <a:latin typeface="Open Sans"/>
                <a:ea typeface="Open Sans"/>
                <a:cs typeface="Open Sans"/>
                <a:sym typeface="Open Sans"/>
              </a:rPr>
              <a:t>= </a:t>
            </a:r>
            <a:r>
              <a:rPr b="1" i="0" lang="de-DE" sz="1800" u="none" cap="none" strike="noStrike">
                <a:solidFill>
                  <a:srgbClr val="004993"/>
                </a:solidFill>
                <a:latin typeface="Open Sans"/>
                <a:ea typeface="Open Sans"/>
                <a:cs typeface="Open Sans"/>
                <a:sym typeface="Open Sans"/>
              </a:rPr>
              <a:t>OER </a:t>
            </a:r>
            <a:r>
              <a:rPr b="1" i="0" lang="de-DE" sz="1800" u="none" cap="none" strike="noStrike">
                <a:solidFill>
                  <a:srgbClr val="45BEDF"/>
                </a:solidFill>
                <a:latin typeface="Open Sans"/>
                <a:ea typeface="Open Sans"/>
                <a:cs typeface="Open Sans"/>
                <a:sym typeface="Open Sans"/>
              </a:rPr>
              <a:t>+</a:t>
            </a:r>
            <a:r>
              <a:rPr b="1" i="0" lang="de-DE" sz="1800" u="none" cap="none" strike="noStrike">
                <a:solidFill>
                  <a:srgbClr val="004993"/>
                </a:solidFill>
                <a:latin typeface="Open Sans"/>
                <a:ea typeface="Open Sans"/>
                <a:cs typeface="Open Sans"/>
                <a:sym typeface="Open Sans"/>
              </a:rPr>
              <a:t> geeignete pädagogische Methoden </a:t>
            </a:r>
            <a:r>
              <a:rPr b="1" i="0" lang="de-DE" sz="1800" u="none" cap="none" strike="noStrike">
                <a:solidFill>
                  <a:srgbClr val="45BEDF"/>
                </a:solidFill>
                <a:latin typeface="Open Sans"/>
                <a:ea typeface="Open Sans"/>
                <a:cs typeface="Open Sans"/>
                <a:sym typeface="Open Sans"/>
              </a:rPr>
              <a:t>+</a:t>
            </a:r>
            <a:r>
              <a:rPr b="1" i="0" lang="de-DE" sz="1800" u="none" cap="none" strike="noStrike">
                <a:solidFill>
                  <a:srgbClr val="004993"/>
                </a:solidFill>
                <a:latin typeface="Open Sans"/>
                <a:ea typeface="Open Sans"/>
                <a:cs typeface="Open Sans"/>
                <a:sym typeface="Open Sans"/>
              </a:rPr>
              <a:t> gut konzipierte Lernziele </a:t>
            </a:r>
            <a:r>
              <a:rPr b="1" i="0" lang="de-DE" sz="1800" u="none" cap="none" strike="noStrike">
                <a:solidFill>
                  <a:srgbClr val="45BEDF"/>
                </a:solidFill>
                <a:latin typeface="Open Sans"/>
                <a:ea typeface="Open Sans"/>
                <a:cs typeface="Open Sans"/>
                <a:sym typeface="Open Sans"/>
              </a:rPr>
              <a:t>+</a:t>
            </a:r>
            <a:r>
              <a:rPr b="1" i="0" lang="de-DE" sz="1800" u="none" cap="none" strike="noStrike">
                <a:solidFill>
                  <a:srgbClr val="004993"/>
                </a:solidFill>
                <a:latin typeface="Open Sans"/>
                <a:ea typeface="Open Sans"/>
                <a:cs typeface="Open Sans"/>
                <a:sym typeface="Open Sans"/>
              </a:rPr>
              <a:t> Vielfalt der Lernaktivitäten </a:t>
            </a:r>
            <a:r>
              <a:rPr b="1" i="0" lang="de-DE" sz="1800" u="none" cap="none" strike="noStrike">
                <a:solidFill>
                  <a:srgbClr val="45BEDF"/>
                </a:solidFill>
                <a:latin typeface="Open Sans"/>
                <a:ea typeface="Open Sans"/>
                <a:cs typeface="Open Sans"/>
                <a:sym typeface="Open Sans"/>
              </a:rPr>
              <a:t>=</a:t>
            </a:r>
            <a:endParaRPr b="1" i="0" sz="1800" u="none" cap="none" strike="noStrike">
              <a:solidFill>
                <a:srgbClr val="004993"/>
              </a:solidFill>
              <a:latin typeface="Open Sans"/>
              <a:ea typeface="Open Sans"/>
              <a:cs typeface="Open Sans"/>
              <a:sym typeface="Open Sans"/>
            </a:endParaRPr>
          </a:p>
        </p:txBody>
      </p:sp>
      <p:sp>
        <p:nvSpPr>
          <p:cNvPr id="176" name="Google Shape;176;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7" name="Google Shape;177;p12"/>
          <p:cNvSpPr txBox="1"/>
          <p:nvPr/>
        </p:nvSpPr>
        <p:spPr>
          <a:xfrm>
            <a:off x="1907847" y="1171451"/>
            <a:ext cx="5511900" cy="1958700"/>
          </a:xfrm>
          <a:prstGeom prst="rect">
            <a:avLst/>
          </a:prstGeom>
          <a:noFill/>
          <a:ln>
            <a:noFill/>
          </a:ln>
        </p:spPr>
        <p:txBody>
          <a:bodyPr anchorCtr="0" anchor="t" bIns="74375" lIns="74375" spcFirstLastPara="1" rIns="74375" wrap="square" tIns="74375">
            <a:spAutoFit/>
          </a:bodyPr>
          <a:lstStyle/>
          <a:p>
            <a:pPr indent="0" lvl="0" marL="0" marR="0" rtl="0" algn="l">
              <a:lnSpc>
                <a:spcPct val="114999"/>
              </a:lnSpc>
              <a:spcBef>
                <a:spcPts val="0"/>
              </a:spcBef>
              <a:spcAft>
                <a:spcPts val="0"/>
              </a:spcAft>
              <a:buClr>
                <a:srgbClr val="000000"/>
              </a:buClr>
              <a:buSzPts val="1500"/>
              <a:buFont typeface="Arial"/>
              <a:buNone/>
            </a:pPr>
            <a:r>
              <a:rPr b="0" i="0" lang="de-DE" sz="1500" u="none" cap="none" strike="noStrike">
                <a:solidFill>
                  <a:srgbClr val="004993"/>
                </a:solidFill>
                <a:latin typeface="Open Sans"/>
                <a:ea typeface="Open Sans"/>
                <a:cs typeface="Open Sans"/>
                <a:sym typeface="Open Sans"/>
              </a:rPr>
              <a:t>"breiteres Spektrum an innovativen pädagogischen Optionen bieten und kann dadurch sowohl Lehrende als auch Lernende dazu anhalten, sich als Mitglieder vielfältiger und inklusiver Wissensgesellschaften aktiver an Bildungsprozessen zu beteiligen und selbst Inhalte zu erstellen.."</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79" name="Google Shape;179;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DE"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DE"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0" name="Google Shape;180;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1" name="Google Shape;181;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2" name="Google Shape;182;p12"/>
          <p:cNvSpPr txBox="1"/>
          <p:nvPr/>
        </p:nvSpPr>
        <p:spPr>
          <a:xfrm>
            <a:off x="1907850" y="2950825"/>
            <a:ext cx="5712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de-DE"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de-DE"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p13"/>
          <p:cNvSpPr txBox="1"/>
          <p:nvPr/>
        </p:nvSpPr>
        <p:spPr>
          <a:xfrm>
            <a:off x="2639525" y="760100"/>
            <a:ext cx="4883400" cy="179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de-DE" sz="2400" u="none" cap="none" strike="noStrike">
                <a:solidFill>
                  <a:srgbClr val="004993"/>
                </a:solidFill>
                <a:latin typeface="Open Sans"/>
                <a:ea typeface="Open Sans"/>
                <a:cs typeface="Open Sans"/>
                <a:sym typeface="Open Sans"/>
              </a:rPr>
              <a:t>Dauerhafter Zugang: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Die Lernenden können auch nach Abschluss ihres Kurses auf die Ressourcen zugreifen.</a:t>
            </a:r>
            <a:endParaRPr b="0" i="0" sz="2400" u="none" cap="none" strike="noStrike">
              <a:solidFill>
                <a:srgbClr val="000000"/>
              </a:solidFill>
              <a:latin typeface="Arial"/>
              <a:ea typeface="Arial"/>
              <a:cs typeface="Arial"/>
              <a:sym typeface="Arial"/>
            </a:endParaRPr>
          </a:p>
        </p:txBody>
      </p:sp>
      <p:sp>
        <p:nvSpPr>
          <p:cNvPr id="189" name="Google Shape;189;p13"/>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0" name="Google Shape;190;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1" name="Google Shape;191;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2" name="Google Shape;192;p13"/>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3"/>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9" name="Google Shape;199;p14"/>
          <p:cNvSpPr txBox="1"/>
          <p:nvPr/>
        </p:nvSpPr>
        <p:spPr>
          <a:xfrm>
            <a:off x="2581800" y="391275"/>
            <a:ext cx="50382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Inklusion:</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können so angepasst werden, dass sie die Profile und Szenarien der Lernenden widerspiegeln und Inklusionsbedürfnissen gerecht werden.</a:t>
            </a:r>
            <a:endParaRPr b="0" i="0" sz="2400" u="none" cap="none" strike="noStrike">
              <a:solidFill>
                <a:srgbClr val="000000"/>
              </a:solidFill>
              <a:latin typeface="Arial"/>
              <a:ea typeface="Arial"/>
              <a:cs typeface="Arial"/>
              <a:sym typeface="Arial"/>
            </a:endParaRPr>
          </a:p>
        </p:txBody>
      </p:sp>
      <p:sp>
        <p:nvSpPr>
          <p:cNvPr id="200" name="Google Shape;200;p14"/>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1" name="Google Shape;201;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3" name="Google Shape;203;p14"/>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0" name="Google Shape;210;p15"/>
          <p:cNvSpPr txBox="1"/>
          <p:nvPr/>
        </p:nvSpPr>
        <p:spPr>
          <a:xfrm>
            <a:off x="2622400" y="181800"/>
            <a:ext cx="49134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Diversifizierung des Lernens: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sind an jedem Ort, zu jeder Zeit, wiederholt zugänglich - auf einer Vielzahl von Geräten und in vielen Form</a:t>
            </a:r>
            <a:r>
              <a:rPr lang="de-DE" sz="2400">
                <a:solidFill>
                  <a:srgbClr val="004993"/>
                </a:solidFill>
                <a:latin typeface="Open Sans"/>
                <a:ea typeface="Open Sans"/>
                <a:cs typeface="Open Sans"/>
                <a:sym typeface="Open Sans"/>
              </a:rPr>
              <a:t>aten. OER unterstützen auch nicht-formale und weniger formale Lehr- und Lernumgebungen.</a:t>
            </a:r>
            <a:endParaRPr b="0" i="0" sz="2400" u="none" cap="none" strike="noStrike">
              <a:solidFill>
                <a:srgbClr val="000000"/>
              </a:solidFill>
              <a:latin typeface="Arial"/>
              <a:ea typeface="Arial"/>
              <a:cs typeface="Arial"/>
              <a:sym typeface="Arial"/>
            </a:endParaRPr>
          </a:p>
        </p:txBody>
      </p:sp>
      <p:sp>
        <p:nvSpPr>
          <p:cNvPr id="211" name="Google Shape;211;p15"/>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2" name="Google Shape;212;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4" name="Google Shape;214;p15"/>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1" name="Google Shape;221;p16"/>
          <p:cNvSpPr txBox="1"/>
          <p:nvPr/>
        </p:nvSpPr>
        <p:spPr>
          <a:xfrm>
            <a:off x="2622375" y="551250"/>
            <a:ext cx="4923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Lebenslanges Lernen: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stehen allen Menschen jeden Alters zur Verfügung, jederzeit, wenn sie etwas lernen oder ihr Gedächtnis auffrischen wollen.</a:t>
            </a:r>
            <a:endParaRPr b="0" i="0" sz="2400" u="none" cap="none" strike="noStrike">
              <a:solidFill>
                <a:srgbClr val="000000"/>
              </a:solidFill>
              <a:latin typeface="Arial"/>
              <a:ea typeface="Arial"/>
              <a:cs typeface="Arial"/>
              <a:sym typeface="Arial"/>
            </a:endParaRPr>
          </a:p>
        </p:txBody>
      </p:sp>
      <p:sp>
        <p:nvSpPr>
          <p:cNvPr id="222" name="Google Shape;222;p16"/>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5" name="Google Shape;225;p16"/>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2" name="Google Shape;232;p17"/>
          <p:cNvSpPr txBox="1"/>
          <p:nvPr/>
        </p:nvSpPr>
        <p:spPr>
          <a:xfrm>
            <a:off x="2622375" y="735900"/>
            <a:ext cx="49977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Kosten sparen:</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Hohe Preise können Lernende dazu verleiten, ältere Versionen von Publikationen zu verwenden; mit OER ist das kein Problem.</a:t>
            </a:r>
            <a:endParaRPr b="0" i="0" sz="2400" u="none" cap="none" strike="noStrike">
              <a:solidFill>
                <a:srgbClr val="000000"/>
              </a:solidFill>
              <a:latin typeface="Arial"/>
              <a:ea typeface="Arial"/>
              <a:cs typeface="Arial"/>
              <a:sym typeface="Arial"/>
            </a:endParaRPr>
          </a:p>
        </p:txBody>
      </p:sp>
      <p:sp>
        <p:nvSpPr>
          <p:cNvPr id="233" name="Google Shape;233;p17"/>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4" name="Google Shape;234;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6" name="Google Shape;236;p17"/>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3" name="Google Shape;243;p18"/>
          <p:cNvSpPr txBox="1"/>
          <p:nvPr/>
        </p:nvSpPr>
        <p:spPr>
          <a:xfrm>
            <a:off x="2595300" y="182200"/>
            <a:ext cx="4983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Lernmöglichkeiten verbessern:</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Lernmöglichkeiten verbessern: Lernende, die OER nutzen, schneiden genauso gut oder besser ab als diejenigen, die herkömmliche Materialien verwenden</a:t>
            </a:r>
            <a:r>
              <a:rPr lang="de-DE" sz="2400">
                <a:solidFill>
                  <a:srgbClr val="004993"/>
                </a:solidFill>
                <a:latin typeface="Open Sans"/>
                <a:ea typeface="Open Sans"/>
                <a:cs typeface="Open Sans"/>
                <a:sym typeface="Open Sans"/>
              </a:rPr>
              <a:t>.</a:t>
            </a:r>
            <a:endParaRPr b="0" i="0" sz="2000" u="none" cap="none" strike="noStrike">
              <a:solidFill>
                <a:srgbClr val="000000"/>
              </a:solidFill>
              <a:latin typeface="Arial"/>
              <a:ea typeface="Arial"/>
              <a:cs typeface="Arial"/>
              <a:sym typeface="Arial"/>
            </a:endParaRPr>
          </a:p>
        </p:txBody>
      </p:sp>
      <p:sp>
        <p:nvSpPr>
          <p:cNvPr id="244" name="Google Shape;244;p18"/>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5" name="Google Shape;245;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7" name="Google Shape;247;p18"/>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4" name="Google Shape;254;p19"/>
          <p:cNvSpPr txBox="1"/>
          <p:nvPr/>
        </p:nvSpPr>
        <p:spPr>
          <a:xfrm>
            <a:off x="2622250" y="519013"/>
            <a:ext cx="49560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Vorbereitung ermöglichen:</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OER können von Beginn der Kurse an zur Verfügung stehen, was bedeutet, dass die Lernenden sofort mit ihnen arbeiten können.</a:t>
            </a:r>
            <a:endParaRPr b="0" i="0" sz="2000" u="none" cap="none" strike="noStrike">
              <a:solidFill>
                <a:srgbClr val="000000"/>
              </a:solidFill>
              <a:latin typeface="Arial"/>
              <a:ea typeface="Arial"/>
              <a:cs typeface="Arial"/>
              <a:sym typeface="Arial"/>
            </a:endParaRPr>
          </a:p>
        </p:txBody>
      </p:sp>
      <p:sp>
        <p:nvSpPr>
          <p:cNvPr id="255" name="Google Shape;255;p19"/>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6" name="Google Shape;256;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8" name="Google Shape;258;p19"/>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152100" y="24250"/>
            <a:ext cx="7419600" cy="395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800" u="none" cap="none" strike="noStrike">
                <a:solidFill>
                  <a:srgbClr val="004993"/>
                </a:solidFill>
                <a:latin typeface="Open Sans"/>
                <a:ea typeface="Open Sans"/>
                <a:cs typeface="Open Sans"/>
                <a:sym typeface="Open Sans"/>
              </a:rPr>
              <a:t>Willkommen zu diesem Toolkit über die Vorteile von Open Education </a:t>
            </a:r>
            <a:r>
              <a:rPr b="0" i="0" lang="de-DE" sz="800" u="none" cap="none" strike="noStrike">
                <a:solidFill>
                  <a:srgbClr val="004993"/>
                </a:solidFill>
                <a:latin typeface="Open Sans"/>
                <a:ea typeface="Open Sans"/>
                <a:cs typeface="Open Sans"/>
                <a:sym typeface="Open Sans"/>
              </a:rPr>
              <a:t>Es handelt sich um eine Reihe von Materialien (Folien, Flyer und Social Media Karten) erstellt von </a:t>
            </a:r>
            <a:r>
              <a:rPr b="0" i="0" lang="de-DE" sz="800" u="sng" cap="none" strike="noStrike">
                <a:solidFill>
                  <a:schemeClr val="accent5"/>
                </a:solidFill>
                <a:latin typeface="Open Sans"/>
                <a:ea typeface="Open Sans"/>
                <a:cs typeface="Open Sans"/>
                <a:sym typeface="Open Sans"/>
                <a:hlinkClick r:id="rId3">
                  <a:extLst>
                    <a:ext uri="{A12FA001-AC4F-418D-AE19-62706E023703}">
                      <ahyp:hlinkClr val="tx"/>
                    </a:ext>
                  </a:extLst>
                </a:hlinkClick>
              </a:rPr>
              <a:t>The European Network of Open Education Librarians</a:t>
            </a:r>
            <a:r>
              <a:rPr b="0" i="0" lang="de-DE" sz="800" u="none" cap="none" strike="noStrike">
                <a:solidFill>
                  <a:srgbClr val="004993"/>
                </a:solidFill>
                <a:latin typeface="Open Sans"/>
                <a:ea typeface="Open Sans"/>
                <a:cs typeface="Open Sans"/>
                <a:sym typeface="Open Sans"/>
              </a:rPr>
              <a:t> (ENOEL). Das Toolkit soll dazu beitragen, das Bewusstsein für die Bedeutung von Open Education zu </a:t>
            </a:r>
            <a:r>
              <a:rPr b="0" i="0" lang="de-DE" sz="8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schärfe</a:t>
            </a:r>
            <a:r>
              <a:rPr lang="de-DE" sz="800">
                <a:solidFill>
                  <a:srgbClr val="004993"/>
                </a:solidFill>
                <a:latin typeface="Open Sans"/>
                <a:ea typeface="Open Sans"/>
                <a:cs typeface="Open Sans"/>
                <a:sym typeface="Open Sans"/>
              </a:rPr>
              <a:t>n</a:t>
            </a:r>
            <a:r>
              <a:rPr b="0" i="0" lang="de-DE" sz="800" u="none" cap="none" strike="noStrike">
                <a:solidFill>
                  <a:srgbClr val="004993"/>
                </a:solidFill>
                <a:latin typeface="Open Sans"/>
                <a:ea typeface="Open Sans"/>
                <a:cs typeface="Open Sans"/>
                <a:sym typeface="Open Sans"/>
              </a:rPr>
              <a:t>, und es zeigt die Vorteile für Lernende, Lehrkräfte, </a:t>
            </a:r>
            <a:r>
              <a:rPr lang="de-DE" sz="800">
                <a:solidFill>
                  <a:srgbClr val="004993"/>
                </a:solidFill>
                <a:latin typeface="Open Sans"/>
                <a:ea typeface="Open Sans"/>
                <a:cs typeface="Open Sans"/>
                <a:sym typeface="Open Sans"/>
              </a:rPr>
              <a:t>Institutionen für die Gesellschaft und Bibliothekar/innen auf.</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de-DE" sz="800" u="none" cap="none" strike="noStrike">
                <a:solidFill>
                  <a:srgbClr val="004993"/>
                </a:solidFill>
                <a:latin typeface="Open Sans"/>
                <a:ea typeface="Open Sans"/>
                <a:cs typeface="Open Sans"/>
                <a:sym typeface="Open Sans"/>
              </a:rPr>
              <a:t>Dieses Set enthält </a:t>
            </a:r>
            <a:r>
              <a:rPr b="1" i="0" lang="de-DE" sz="800" u="none" cap="none" strike="noStrike">
                <a:solidFill>
                  <a:srgbClr val="004993"/>
                </a:solidFill>
                <a:latin typeface="Open Sans"/>
                <a:ea typeface="Open Sans"/>
                <a:cs typeface="Open Sans"/>
                <a:sym typeface="Open Sans"/>
              </a:rPr>
              <a:t>Social Media </a:t>
            </a:r>
            <a:r>
              <a:rPr b="1" i="0" lang="de-DE" sz="800" u="none" cap="none" strike="noStrike">
                <a:solidFill>
                  <a:srgbClr val="004993"/>
                </a:solidFill>
                <a:latin typeface="Open Sans"/>
                <a:ea typeface="Open Sans"/>
                <a:cs typeface="Open Sans"/>
                <a:sym typeface="Open Sans"/>
              </a:rPr>
              <a:t>Karten</a:t>
            </a:r>
            <a:r>
              <a:rPr b="0" i="0" lang="de-DE"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800" u="none" cap="none" strike="noStrike">
                <a:solidFill>
                  <a:srgbClr val="004993"/>
                </a:solidFill>
                <a:latin typeface="Open Sans"/>
                <a:ea typeface="Open Sans"/>
                <a:cs typeface="Open Sans"/>
                <a:sym typeface="Open Sans"/>
              </a:rPr>
              <a:t>*Die Größe der Folien entspricht der Größe von </a:t>
            </a:r>
            <a:r>
              <a:rPr lang="de-DE" sz="800">
                <a:solidFill>
                  <a:srgbClr val="004993"/>
                </a:solidFill>
                <a:latin typeface="Open Sans"/>
                <a:ea typeface="Open Sans"/>
                <a:cs typeface="Open Sans"/>
                <a:sym typeface="Open Sans"/>
              </a:rPr>
              <a:t>Social Media </a:t>
            </a:r>
            <a:r>
              <a:rPr b="0" i="0" lang="de-DE" sz="800" u="none" cap="none" strike="noStrike">
                <a:solidFill>
                  <a:srgbClr val="004993"/>
                </a:solidFill>
                <a:latin typeface="Open Sans"/>
                <a:ea typeface="Open Sans"/>
                <a:cs typeface="Open Sans"/>
                <a:sym typeface="Open Sans"/>
              </a:rPr>
              <a:t>Karten, um sicherzustellen, dass sie </a:t>
            </a:r>
            <a:r>
              <a:rPr lang="de-DE" sz="800">
                <a:solidFill>
                  <a:srgbClr val="004993"/>
                </a:solidFill>
                <a:latin typeface="Open Sans"/>
                <a:ea typeface="Open Sans"/>
                <a:cs typeface="Open Sans"/>
                <a:sym typeface="Open Sans"/>
              </a:rPr>
              <a:t>auf Social Media</a:t>
            </a:r>
            <a:r>
              <a:rPr b="0" i="0" lang="de-DE" sz="800" u="none" cap="none" strike="noStrike">
                <a:solidFill>
                  <a:srgbClr val="004993"/>
                </a:solidFill>
                <a:latin typeface="Open Sans"/>
                <a:ea typeface="Open Sans"/>
                <a:cs typeface="Open Sans"/>
                <a:sym typeface="Open Sans"/>
              </a:rPr>
              <a:t> gut angezeigt werden. Sie können jede Folie separat als jpg-Bild herunterladen.</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DE" sz="800" u="none" cap="none" strike="noStrike">
                <a:solidFill>
                  <a:srgbClr val="004993"/>
                </a:solidFill>
                <a:latin typeface="Open Sans"/>
                <a:ea typeface="Open Sans"/>
                <a:cs typeface="Open Sans"/>
                <a:sym typeface="Open Sans"/>
              </a:rPr>
              <a:t> Sie können die Vorlagen direkt verwenden, wie sie sind, oder Sie können sie an Ihre speziellen </a:t>
            </a:r>
            <a:r>
              <a:rPr b="1" i="0" lang="de-DE" sz="8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1"/>
                  </a:ext>
                </a:extLst>
              </a:rPr>
              <a:t>Bedürfnisse </a:t>
            </a:r>
            <a:r>
              <a:rPr b="1" i="0" lang="de-DE" sz="800" u="none" cap="none" strike="noStrike">
                <a:solidFill>
                  <a:srgbClr val="004993"/>
                </a:solidFill>
                <a:latin typeface="Open Sans"/>
                <a:ea typeface="Open Sans"/>
                <a:cs typeface="Open Sans"/>
                <a:sym typeface="Open Sans"/>
              </a:rPr>
              <a:t>anpassen. Wenn Sie die Vorlage ohne Anpassungen verwenden möchten,</a:t>
            </a:r>
            <a:r>
              <a:rPr b="0" i="0" lang="de-DE" sz="800" u="none" cap="none" strike="noStrike">
                <a:solidFill>
                  <a:srgbClr val="004993"/>
                </a:solidFill>
                <a:latin typeface="Open Sans"/>
                <a:ea typeface="Open Sans"/>
                <a:cs typeface="Open Sans"/>
                <a:sym typeface="Open Sans"/>
              </a:rPr>
              <a:t> laden Sie einfach den gesamten Foliensatz oder eine einzelne Folie herunter.</a:t>
            </a:r>
            <a:endParaRPr b="0" i="0" sz="8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DE" sz="800" u="none" cap="none" strike="noStrike">
                <a:solidFill>
                  <a:srgbClr val="004993"/>
                </a:solidFill>
                <a:latin typeface="Open Sans"/>
                <a:ea typeface="Open Sans"/>
                <a:cs typeface="Open Sans"/>
                <a:sym typeface="Open Sans"/>
              </a:rPr>
              <a:t>Wenn Sie die Vorlage an Ihre Bedürfnisse </a:t>
            </a:r>
            <a:r>
              <a:rPr b="1" i="0" lang="de-DE" sz="8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2"/>
                  </a:ext>
                </a:extLst>
              </a:rPr>
              <a:t>anpassen </a:t>
            </a:r>
            <a:r>
              <a:rPr b="1" i="0" lang="de-DE" sz="800" u="none" cap="none" strike="noStrike">
                <a:solidFill>
                  <a:srgbClr val="004993"/>
                </a:solidFill>
                <a:latin typeface="Open Sans"/>
                <a:ea typeface="Open Sans"/>
                <a:cs typeface="Open Sans"/>
                <a:sym typeface="Open Sans"/>
              </a:rPr>
              <a:t>möchten, gehen Sie wie folgt vor:</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4999"/>
              </a:lnSpc>
              <a:spcBef>
                <a:spcPts val="0"/>
              </a:spcBef>
              <a:spcAft>
                <a:spcPts val="0"/>
              </a:spcAft>
              <a:buClr>
                <a:srgbClr val="004993"/>
              </a:buClr>
              <a:buSzPts val="800"/>
              <a:buFont typeface="Open Sans"/>
              <a:buChar char="-"/>
            </a:pPr>
            <a:r>
              <a:rPr b="0" i="0" lang="de-DE" sz="800" u="none" cap="none" strike="noStrike">
                <a:solidFill>
                  <a:srgbClr val="004993"/>
                </a:solidFill>
                <a:latin typeface="Open Sans"/>
                <a:ea typeface="Open Sans"/>
                <a:cs typeface="Open Sans"/>
                <a:sym typeface="Open Sans"/>
              </a:rPr>
              <a:t>Laden Sie das gewünschte Material herunter</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4999"/>
              </a:lnSpc>
              <a:spcBef>
                <a:spcPts val="0"/>
              </a:spcBef>
              <a:spcAft>
                <a:spcPts val="0"/>
              </a:spcAft>
              <a:buClr>
                <a:srgbClr val="004993"/>
              </a:buClr>
              <a:buSzPts val="800"/>
              <a:buFont typeface="Open Sans"/>
              <a:buChar char="-"/>
            </a:pPr>
            <a:r>
              <a:rPr b="0" i="0" lang="de-DE" sz="800" u="none" cap="none" strike="noStrike">
                <a:solidFill>
                  <a:srgbClr val="004993"/>
                </a:solidFill>
                <a:latin typeface="Open Sans"/>
                <a:ea typeface="Open Sans"/>
                <a:cs typeface="Open Sans"/>
                <a:sym typeface="Open Sans"/>
              </a:rPr>
              <a:t>Passen Sie es an Ihre Bedürfnisse an (fügen Sie das Logo Ihrer Organisation hinzu, nehmen Sie jede Änderung vor, die Sie für angebracht halten.))</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4999"/>
              </a:lnSpc>
              <a:spcBef>
                <a:spcPts val="0"/>
              </a:spcBef>
              <a:spcAft>
                <a:spcPts val="0"/>
              </a:spcAft>
              <a:buClr>
                <a:srgbClr val="004993"/>
              </a:buClr>
              <a:buSzPts val="800"/>
              <a:buFont typeface="Open Sans"/>
              <a:buChar char="-"/>
            </a:pPr>
            <a:r>
              <a:rPr b="0" i="0" lang="de-DE" sz="800" u="none" cap="none" strike="noStrike">
                <a:solidFill>
                  <a:srgbClr val="004993"/>
                </a:solidFill>
                <a:latin typeface="Open Sans"/>
                <a:ea typeface="Open Sans"/>
                <a:cs typeface="Open Sans"/>
                <a:sym typeface="Open Sans"/>
              </a:rPr>
              <a:t>Achten Sie darauf, dass die angepasste Version folgenden Hinweis enthält: “Dieses Werk ist eine veränderte Fassung von  [Name der Datei (z.B. German_3. OE Benefits ENOEL - cards)] [link zur Originalquellee: </a:t>
            </a:r>
            <a:r>
              <a:rPr lang="de-DE" sz="800" u="sng">
                <a:solidFill>
                  <a:schemeClr val="hlink"/>
                </a:solidFill>
                <a:latin typeface="Open Sans"/>
                <a:ea typeface="Open Sans"/>
                <a:cs typeface="Open Sans"/>
                <a:sym typeface="Open Sans"/>
                <a:hlinkClick r:id="rId4"/>
              </a:rPr>
              <a:t>https://doi.org/10.5281/zenodo.5568482</a:t>
            </a:r>
            <a:r>
              <a:rPr b="0" i="0" lang="de-DE" sz="800" u="none" cap="none" strike="noStrike">
                <a:solidFill>
                  <a:srgbClr val="004993"/>
                </a:solidFill>
                <a:latin typeface="Open Sans"/>
                <a:ea typeface="Open Sans"/>
                <a:cs typeface="Open Sans"/>
                <a:sym typeface="Open Sans"/>
              </a:rPr>
              <a:t>], von </a:t>
            </a:r>
            <a:r>
              <a:rPr b="0" i="0" lang="de-DE" sz="800" u="sng" cap="none" strike="noStrike">
                <a:solidFill>
                  <a:schemeClr val="hlink"/>
                </a:solidFill>
                <a:latin typeface="Open Sans"/>
                <a:ea typeface="Open Sans"/>
                <a:cs typeface="Open Sans"/>
                <a:sym typeface="Open Sans"/>
                <a:hlinkClick r:id="rId5"/>
              </a:rPr>
              <a:t>SPARC Europe </a:t>
            </a:r>
            <a:r>
              <a:rPr b="0" i="0" lang="de-DE" sz="800" u="none" cap="none" strike="noStrike">
                <a:solidFill>
                  <a:srgbClr val="004993"/>
                </a:solidFill>
                <a:latin typeface="Open Sans"/>
                <a:ea typeface="Open Sans"/>
                <a:cs typeface="Open Sans"/>
                <a:sym typeface="Open Sans"/>
              </a:rPr>
              <a:t>(ENOEL), </a:t>
            </a:r>
            <a:r>
              <a:rPr b="0" i="0" lang="de-DE"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de-DE"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800" u="none" cap="none" strike="noStrike">
                <a:solidFill>
                  <a:srgbClr val="004993"/>
                </a:solidFill>
                <a:latin typeface="Open Sans"/>
                <a:ea typeface="Open Sans"/>
                <a:cs typeface="Open Sans"/>
                <a:sym typeface="Open Sans"/>
              </a:rPr>
              <a:t>Im Folgenden finden Sie eine kurze Beschreibung des Aufbaus des Sets und Vorschläge für die Verwendung bestimmter Folien. Dies sind nur Vorschläge: </a:t>
            </a:r>
            <a:br>
              <a:rPr b="0" i="0" lang="de-DE" sz="800" u="none" cap="none" strike="noStrike">
                <a:solidFill>
                  <a:srgbClr val="004993"/>
                </a:solidFill>
                <a:latin typeface="Open Sans"/>
                <a:ea typeface="Open Sans"/>
                <a:cs typeface="Open Sans"/>
                <a:sym typeface="Open Sans"/>
              </a:rPr>
            </a:br>
            <a:r>
              <a:rPr b="0" i="0" lang="de-DE" sz="800" u="none" cap="none" strike="noStrike">
                <a:solidFill>
                  <a:srgbClr val="004993"/>
                </a:solidFill>
                <a:latin typeface="Open Sans"/>
                <a:ea typeface="Open Sans"/>
                <a:cs typeface="Open Sans"/>
                <a:sym typeface="Open Sans"/>
              </a:rPr>
              <a:t>Wählen Sie selbst und erstellen Sie ein Tool, das ganz auf Ihre Bedürfnisse zugeschnitten ist. </a:t>
            </a:r>
            <a:endParaRPr b="0" i="0" sz="800" u="none" cap="none" strike="noStrike">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t/>
            </a:r>
            <a:endParaRPr b="1" sz="800">
              <a:solidFill>
                <a:srgbClr val="004993"/>
              </a:solidFill>
              <a:latin typeface="Open Sans"/>
              <a:ea typeface="Open Sans"/>
              <a:cs typeface="Open Sans"/>
              <a:sym typeface="Open Sans"/>
            </a:endParaRPr>
          </a:p>
          <a:p>
            <a:pPr indent="0" lvl="0" marL="0" marR="0" rtl="0" algn="l">
              <a:lnSpc>
                <a:spcPct val="114999"/>
              </a:lnSpc>
              <a:spcBef>
                <a:spcPts val="0"/>
              </a:spcBef>
              <a:spcAft>
                <a:spcPts val="0"/>
              </a:spcAft>
              <a:buClr>
                <a:schemeClr val="dk1"/>
              </a:buClr>
              <a:buSzPts val="1100"/>
              <a:buFont typeface="Arial"/>
              <a:buNone/>
            </a:pPr>
            <a:r>
              <a:rPr b="1" i="0" lang="de-DE" sz="800" u="none" cap="none" strike="noStrike">
                <a:solidFill>
                  <a:srgbClr val="004993"/>
                </a:solidFill>
                <a:latin typeface="Open Sans"/>
                <a:ea typeface="Open Sans"/>
                <a:cs typeface="Open Sans"/>
                <a:sym typeface="Open Sans"/>
              </a:rPr>
              <a:t>Auf Folie 3</a:t>
            </a:r>
            <a:r>
              <a:rPr b="0" i="0" lang="de-DE" sz="800" u="none" cap="none" strike="noStrike">
                <a:solidFill>
                  <a:srgbClr val="004993"/>
                </a:solidFill>
                <a:latin typeface="Open Sans"/>
                <a:ea typeface="Open Sans"/>
                <a:cs typeface="Open Sans"/>
                <a:sym typeface="Open Sans"/>
              </a:rPr>
              <a:t> finden Sie ein Beispiel dafür, wie die Vorlage angepasst werden kann, einschließlich der Platzierung des Logos Ihrer Organisation und der Urheberkennzeichnung.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de-DE" sz="800" u="none" cap="none" strike="noStrike">
                <a:solidFill>
                  <a:srgbClr val="004993"/>
                </a:solidFill>
                <a:latin typeface="Open Sans"/>
                <a:ea typeface="Open Sans"/>
                <a:cs typeface="Open Sans"/>
                <a:sym typeface="Open Sans"/>
              </a:rPr>
              <a:t>Die Folien 4-12 </a:t>
            </a:r>
            <a:r>
              <a:rPr b="0" i="0" lang="de-DE" sz="800" u="none" cap="none" strike="noStrike">
                <a:solidFill>
                  <a:srgbClr val="004993"/>
                </a:solidFill>
                <a:latin typeface="Open Sans"/>
                <a:ea typeface="Open Sans"/>
                <a:cs typeface="Open Sans"/>
                <a:sym typeface="Open Sans"/>
              </a:rPr>
              <a:t>können als “Teaser” betrachtet werden; sie werfen grundlegende Fragen auf und erläutern die Gr</a:t>
            </a:r>
            <a:r>
              <a:rPr lang="de-DE" sz="800">
                <a:solidFill>
                  <a:srgbClr val="004993"/>
                </a:solidFill>
                <a:latin typeface="Open Sans"/>
                <a:ea typeface="Open Sans"/>
                <a:cs typeface="Open Sans"/>
                <a:sym typeface="Open Sans"/>
              </a:rPr>
              <a:t>undlagen von Open Educational Resources (OER). Sie können sie als Einleitung in Ihrer Präsentation verwenden, um Neugierde zu wecken.</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de-DE" sz="800">
                <a:solidFill>
                  <a:srgbClr val="004993"/>
                </a:solidFill>
                <a:latin typeface="Open Sans"/>
                <a:ea typeface="Open Sans"/>
                <a:cs typeface="Open Sans"/>
                <a:sym typeface="Open Sans"/>
              </a:rPr>
              <a:t>Die Folien 13-63 </a:t>
            </a:r>
            <a:r>
              <a:rPr lang="de-DE" sz="800">
                <a:solidFill>
                  <a:srgbClr val="004993"/>
                </a:solidFill>
                <a:latin typeface="Open Sans"/>
                <a:ea typeface="Open Sans"/>
                <a:cs typeface="Open Sans"/>
                <a:sym typeface="Open Sans"/>
              </a:rPr>
              <a:t>zeigen die Vorteile von OE für fünf verschiedene Interessengruppen: Lernende (gelber Hintergrund), Lehrkräfte (oranger Hintergrund), Institutionen (türkisfarbener Hintergrund), für alle (weißer Hintergrund) und für Bibliothekar/innen (blauer Hintergrund). Sie können sie nutzen, um diese spezifischen Interessengruppen anzusprechen.</a:t>
            </a:r>
            <a:endParaRPr b="0" i="0" sz="800" u="none" cap="none" strike="noStrike">
              <a:solidFill>
                <a:srgbClr val="004993"/>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txBox="1"/>
          <p:nvPr/>
        </p:nvSpPr>
        <p:spPr>
          <a:xfrm>
            <a:off x="2611500" y="182209"/>
            <a:ext cx="50085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Qualität verbessern:</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OER ermöglichen eine Verbesserung der Qualität und kontinuierliche Aktualisierungen sowie eine rasche Verbreitung, So sind die enthaltenen Informationen auf dem neuesten Stand.</a:t>
            </a:r>
            <a:endParaRPr b="0" i="0" sz="2000" u="none" cap="none" strike="noStrike">
              <a:solidFill>
                <a:srgbClr val="000000"/>
              </a:solidFill>
              <a:latin typeface="Arial"/>
              <a:ea typeface="Arial"/>
              <a:cs typeface="Arial"/>
              <a:sym typeface="Arial"/>
            </a:endParaRPr>
          </a:p>
        </p:txBody>
      </p:sp>
      <p:sp>
        <p:nvSpPr>
          <p:cNvPr id="265" name="Google Shape;265;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6" name="Google Shape;266;p20"/>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7" name="Google Shape;267;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9" name="Google Shape;269;p20"/>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4" name="Shape 274"/>
        <p:cNvGrpSpPr/>
        <p:nvPr/>
      </p:nvGrpSpPr>
      <p:grpSpPr>
        <a:xfrm>
          <a:off x="0" y="0"/>
          <a:ext cx="0" cy="0"/>
          <a:chOff x="0" y="0"/>
          <a:chExt cx="0" cy="0"/>
        </a:xfrm>
      </p:grpSpPr>
      <p:sp>
        <p:nvSpPr>
          <p:cNvPr id="275" name="Google Shape;275;p21"/>
          <p:cNvSpPr txBox="1"/>
          <p:nvPr/>
        </p:nvSpPr>
        <p:spPr>
          <a:xfrm>
            <a:off x="2616950" y="735900"/>
            <a:ext cx="4782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Offene Praktiken belohnen:</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Studierende können als Teil des Autorenteams anerkannt und für ihre Arbeit und Fähigkeiten gewürdigt werden.</a:t>
            </a:r>
            <a:endParaRPr b="0" i="0" sz="2400" u="none" cap="none" strike="noStrike">
              <a:solidFill>
                <a:srgbClr val="004993"/>
              </a:solidFill>
              <a:latin typeface="Open Sans"/>
              <a:ea typeface="Open Sans"/>
              <a:cs typeface="Open Sans"/>
              <a:sym typeface="Open Sans"/>
            </a:endParaRPr>
          </a:p>
        </p:txBody>
      </p:sp>
      <p:sp>
        <p:nvSpPr>
          <p:cNvPr id="276" name="Google Shape;276;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7" name="Google Shape;277;p21"/>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8" name="Google Shape;278;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0" name="Google Shape;280;p21"/>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5" name="Shape 285"/>
        <p:cNvGrpSpPr/>
        <p:nvPr/>
      </p:nvGrpSpPr>
      <p:grpSpPr>
        <a:xfrm>
          <a:off x="0" y="0"/>
          <a:ext cx="0" cy="0"/>
          <a:chOff x="0" y="0"/>
          <a:chExt cx="0" cy="0"/>
        </a:xfrm>
      </p:grpSpPr>
      <p:sp>
        <p:nvSpPr>
          <p:cNvPr id="286" name="Google Shape;286;p22"/>
          <p:cNvSpPr txBox="1"/>
          <p:nvPr/>
        </p:nvSpPr>
        <p:spPr>
          <a:xfrm>
            <a:off x="2643675" y="1257675"/>
            <a:ext cx="48426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(Mehr als nur) freier Zugang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DE" sz="2400" u="none" cap="none" strike="noStrike">
                <a:solidFill>
                  <a:srgbClr val="004993"/>
                </a:solidFill>
                <a:latin typeface="Open Sans"/>
                <a:ea typeface="Open Sans"/>
                <a:cs typeface="Open Sans"/>
                <a:sym typeface="Open Sans"/>
              </a:rPr>
              <a:t>OER = kostenlos + Erlaubnis</a:t>
            </a:r>
            <a:endParaRPr b="0" i="0" sz="2000" u="none" cap="none" strike="noStrike">
              <a:solidFill>
                <a:srgbClr val="000000"/>
              </a:solidFill>
              <a:latin typeface="Arial"/>
              <a:ea typeface="Arial"/>
              <a:cs typeface="Arial"/>
              <a:sym typeface="Arial"/>
            </a:endParaRPr>
          </a:p>
        </p:txBody>
      </p:sp>
      <p:sp>
        <p:nvSpPr>
          <p:cNvPr id="287" name="Google Shape;287;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8" name="Google Shape;288;p22"/>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9" name="Google Shape;289;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1" name="Google Shape;291;p22"/>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6" name="Shape 296"/>
        <p:cNvGrpSpPr/>
        <p:nvPr/>
      </p:nvGrpSpPr>
      <p:grpSpPr>
        <a:xfrm>
          <a:off x="0" y="0"/>
          <a:ext cx="0" cy="0"/>
          <a:chOff x="0" y="0"/>
          <a:chExt cx="0" cy="0"/>
        </a:xfrm>
      </p:grpSpPr>
      <p:sp>
        <p:nvSpPr>
          <p:cNvPr id="297" name="Google Shape;297;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8" name="Google Shape;298;p23"/>
          <p:cNvSpPr txBox="1"/>
          <p:nvPr/>
        </p:nvSpPr>
        <p:spPr>
          <a:xfrm>
            <a:off x="2611550" y="551550"/>
            <a:ext cx="4961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Bessere Bildung = bessere Zukunft</a:t>
            </a:r>
            <a:br>
              <a:rPr b="1" i="0" lang="de-DE" sz="2400" u="none" cap="none" strike="noStrike">
                <a:solidFill>
                  <a:srgbClr val="004993"/>
                </a:solidFill>
                <a:latin typeface="Open Sans"/>
                <a:ea typeface="Open Sans"/>
                <a:cs typeface="Open Sans"/>
                <a:sym typeface="Open Sans"/>
              </a:rPr>
            </a:br>
            <a:r>
              <a:rPr b="0" i="0" lang="de-DE" sz="2400" u="sng" cap="none" strike="noStrike">
                <a:solidFill>
                  <a:schemeClr val="hlink"/>
                </a:solidFill>
                <a:latin typeface="Open Sans"/>
                <a:ea typeface="Open Sans"/>
                <a:cs typeface="Open Sans"/>
                <a:sym typeface="Open Sans"/>
                <a:hlinkClick r:id="rId3"/>
              </a:rPr>
              <a:t>SDG 4</a:t>
            </a:r>
            <a:r>
              <a:rPr b="0" i="0" lang="de-DE" sz="2400" u="none" cap="none" strike="noStrike">
                <a:solidFill>
                  <a:srgbClr val="004993"/>
                </a:solidFill>
                <a:latin typeface="Open Sans"/>
                <a:ea typeface="Open Sans"/>
                <a:cs typeface="Open Sans"/>
                <a:sym typeface="Open Sans"/>
              </a:rPr>
              <a:t>: “hochwertige, inklusive und chancengerechte Bildung für Menschen weltweit und ein Leben lang.”</a:t>
            </a:r>
            <a:endParaRPr b="0" i="0" sz="2000" u="none" cap="none" strike="noStrike">
              <a:solidFill>
                <a:srgbClr val="000000"/>
              </a:solidFill>
              <a:latin typeface="Arial"/>
              <a:ea typeface="Arial"/>
              <a:cs typeface="Arial"/>
              <a:sym typeface="Arial"/>
            </a:endParaRPr>
          </a:p>
        </p:txBody>
      </p:sp>
      <p:sp>
        <p:nvSpPr>
          <p:cNvPr id="299" name="Google Shape;299;p23"/>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2" name="Google Shape;302;p23"/>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7" name="Shape 307"/>
        <p:cNvGrpSpPr/>
        <p:nvPr/>
      </p:nvGrpSpPr>
      <p:grpSpPr>
        <a:xfrm>
          <a:off x="0" y="0"/>
          <a:ext cx="0" cy="0"/>
          <a:chOff x="0" y="0"/>
          <a:chExt cx="0" cy="0"/>
        </a:xfrm>
      </p:grpSpPr>
      <p:sp>
        <p:nvSpPr>
          <p:cNvPr id="308" name="Google Shape;308;p24"/>
          <p:cNvSpPr txBox="1"/>
          <p:nvPr/>
        </p:nvSpPr>
        <p:spPr>
          <a:xfrm>
            <a:off x="2600725" y="36687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Besseres Verständnis:</a:t>
            </a:r>
            <a:br>
              <a:rPr b="1" i="0" lang="de-DE" sz="2400" u="none" cap="none" strike="noStrike">
                <a:solidFill>
                  <a:srgbClr val="004993"/>
                </a:solidFill>
                <a:latin typeface="Open Sans"/>
                <a:ea typeface="Open Sans"/>
                <a:cs typeface="Open Sans"/>
                <a:sym typeface="Open Sans"/>
              </a:rPr>
            </a:br>
            <a:r>
              <a:rPr b="0" i="0" lang="de-DE" sz="2400" u="none" cap="none" strike="noStrike">
                <a:solidFill>
                  <a:srgbClr val="004993"/>
                </a:solidFill>
                <a:latin typeface="Open Sans"/>
                <a:ea typeface="Open Sans"/>
                <a:cs typeface="Open Sans"/>
                <a:sym typeface="Open Sans"/>
              </a:rPr>
              <a:t>Die Lernenden sind in der Lage, Konzepte/Ideen unter Verwendung verschiedener Ressourcen zu wiederholen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(d.h. das gleiche Konzept zu adaptieren).</a:t>
            </a:r>
            <a:endParaRPr b="0" i="0" sz="2000" u="none" cap="none" strike="noStrike">
              <a:solidFill>
                <a:srgbClr val="000000"/>
              </a:solidFill>
              <a:latin typeface="Arial"/>
              <a:ea typeface="Arial"/>
              <a:cs typeface="Arial"/>
              <a:sym typeface="Arial"/>
            </a:endParaRPr>
          </a:p>
        </p:txBody>
      </p:sp>
      <p:sp>
        <p:nvSpPr>
          <p:cNvPr id="309" name="Google Shape;309;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0" name="Google Shape;310;p24"/>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3" name="Google Shape;313;p24"/>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8" name="Shape 318"/>
        <p:cNvGrpSpPr/>
        <p:nvPr/>
      </p:nvGrpSpPr>
      <p:grpSpPr>
        <a:xfrm>
          <a:off x="0" y="0"/>
          <a:ext cx="0" cy="0"/>
          <a:chOff x="0" y="0"/>
          <a:chExt cx="0" cy="0"/>
        </a:xfrm>
      </p:grpSpPr>
      <p:sp>
        <p:nvSpPr>
          <p:cNvPr id="319" name="Google Shape;319;g117017e71e4_0_22"/>
          <p:cNvSpPr txBox="1"/>
          <p:nvPr/>
        </p:nvSpPr>
        <p:spPr>
          <a:xfrm>
            <a:off x="2627800" y="735900"/>
            <a:ext cx="4761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Co-kreieren: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geben Lernenden die Möglichkeit, gleichberechtigte Partner in der Erstellung von Lehrmitteln zu werden.</a:t>
            </a:r>
            <a:endParaRPr b="0" i="0" sz="2000" u="none" cap="none" strike="noStrike">
              <a:solidFill>
                <a:srgbClr val="000000"/>
              </a:solidFill>
              <a:latin typeface="Arial"/>
              <a:ea typeface="Arial"/>
              <a:cs typeface="Arial"/>
              <a:sym typeface="Arial"/>
            </a:endParaRPr>
          </a:p>
        </p:txBody>
      </p:sp>
      <p:sp>
        <p:nvSpPr>
          <p:cNvPr id="320" name="Google Shape;320;g117017e71e4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1" name="Google Shape;321;g117017e71e4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2" name="Google Shape;322;g117017e71e4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3" name="Google Shape;323;g117017e71e4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4" name="Google Shape;324;g117017e71e4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g117017e71e4_0_22"/>
          <p:cNvSpPr txBox="1"/>
          <p:nvPr/>
        </p:nvSpPr>
        <p:spPr>
          <a:xfrm>
            <a:off x="124382" y="1093051"/>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FFDE59"/>
                </a:solidFill>
                <a:latin typeface="Open Sans"/>
                <a:ea typeface="Open Sans"/>
                <a:cs typeface="Open Sans"/>
                <a:sym typeface="Open Sans"/>
              </a:rPr>
              <a:t>Lernende</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1" name="Google Shape;331;p25"/>
          <p:cNvSpPr txBox="1"/>
          <p:nvPr/>
        </p:nvSpPr>
        <p:spPr>
          <a:xfrm>
            <a:off x="2594925" y="834475"/>
            <a:ext cx="4623600" cy="1770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Veränderung zulassen: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DE" sz="2000" u="none" cap="none" strike="noStrike">
                <a:solidFill>
                  <a:srgbClr val="004993"/>
                </a:solidFill>
                <a:latin typeface="Open Sans"/>
                <a:ea typeface="Open Sans"/>
                <a:cs typeface="Open Sans"/>
                <a:sym typeface="Open Sans"/>
              </a:rPr>
              <a:t>Lehrende können OER anpassen und so die beste Mischung aus Kursmaterialien für jede Lernerfahrung erstellen.</a:t>
            </a:r>
            <a:endParaRPr b="1" i="0" sz="2300" u="none" cap="none" strike="noStrike">
              <a:solidFill>
                <a:srgbClr val="004993"/>
              </a:solidFill>
              <a:latin typeface="Open Sans"/>
              <a:ea typeface="Open Sans"/>
              <a:cs typeface="Open Sans"/>
              <a:sym typeface="Open Sans"/>
            </a:endParaRPr>
          </a:p>
        </p:txBody>
      </p:sp>
      <p:sp>
        <p:nvSpPr>
          <p:cNvPr id="332" name="Google Shape;332;p25"/>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5" name="Google Shape;335;p25"/>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2" name="Google Shape;342;p26"/>
          <p:cNvSpPr txBox="1"/>
          <p:nvPr/>
        </p:nvSpPr>
        <p:spPr>
          <a:xfrm>
            <a:off x="2690050" y="774675"/>
            <a:ext cx="4832100" cy="195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Offene Pädagogik:</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rgbClr val="004993"/>
                </a:solidFill>
                <a:latin typeface="Open Sans"/>
                <a:ea typeface="Open Sans"/>
                <a:cs typeface="Open Sans"/>
                <a:sym typeface="Open Sans"/>
              </a:rPr>
              <a:t>Mit OER sind die Lernenden stark in den Bildungsprozess und in die Erstellung von Lernmaterialien eingebunden.</a:t>
            </a:r>
            <a:endParaRPr b="0" i="0" sz="2300" u="none" cap="none" strike="noStrike">
              <a:solidFill>
                <a:srgbClr val="000000"/>
              </a:solidFill>
              <a:latin typeface="Arial"/>
              <a:ea typeface="Arial"/>
              <a:cs typeface="Arial"/>
              <a:sym typeface="Arial"/>
            </a:endParaRPr>
          </a:p>
        </p:txBody>
      </p:sp>
      <p:sp>
        <p:nvSpPr>
          <p:cNvPr id="343" name="Google Shape;343;p26"/>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6" name="Google Shape;346;p26"/>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6"/>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3" name="Google Shape;353;p27"/>
          <p:cNvSpPr txBox="1"/>
          <p:nvPr/>
        </p:nvSpPr>
        <p:spPr>
          <a:xfrm>
            <a:off x="2617700" y="243763"/>
            <a:ext cx="48789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Reputation: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rgbClr val="004993"/>
                </a:solidFill>
                <a:latin typeface="Open Sans"/>
                <a:ea typeface="Open Sans"/>
                <a:cs typeface="Open Sans"/>
                <a:sym typeface="Open Sans"/>
              </a:rPr>
              <a:t>Qualitativ hochwertige OER erhöhen das Ansehen der Lehrenden auf lokaler und globaler Ebene und bieten gleichzeitig neue Möglichkeiten der Zusammenarbeit mit Kolleg/innen weltweit.</a:t>
            </a:r>
            <a:endParaRPr b="0" i="0" sz="2300" u="none" cap="none" strike="noStrike">
              <a:solidFill>
                <a:srgbClr val="000000"/>
              </a:solidFill>
              <a:latin typeface="Arial"/>
              <a:ea typeface="Arial"/>
              <a:cs typeface="Arial"/>
              <a:sym typeface="Arial"/>
            </a:endParaRPr>
          </a:p>
        </p:txBody>
      </p:sp>
      <p:sp>
        <p:nvSpPr>
          <p:cNvPr id="354" name="Google Shape;354;p27"/>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7" name="Google Shape;357;p27"/>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7"/>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2" name="Shape 362"/>
        <p:cNvGrpSpPr/>
        <p:nvPr/>
      </p:nvGrpSpPr>
      <p:grpSpPr>
        <a:xfrm>
          <a:off x="0" y="0"/>
          <a:ext cx="0" cy="0"/>
          <a:chOff x="0" y="0"/>
          <a:chExt cx="0" cy="0"/>
        </a:xfrm>
      </p:grpSpPr>
      <p:sp>
        <p:nvSpPr>
          <p:cNvPr id="363" name="Google Shape;363;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4" name="Google Shape;364;p28"/>
          <p:cNvSpPr txBox="1"/>
          <p:nvPr/>
        </p:nvSpPr>
        <p:spPr>
          <a:xfrm>
            <a:off x="2609375" y="736200"/>
            <a:ext cx="4806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Arbeitsbelastung verringern: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Die Lehrkräfte müssen das Rad nicht jedes Mal neu erfinden, sondern können Vorhandenes wiederverwenden. </a:t>
            </a:r>
            <a:endParaRPr b="0" i="0" sz="2400" u="none" cap="none" strike="noStrike">
              <a:solidFill>
                <a:srgbClr val="000000"/>
              </a:solidFill>
              <a:latin typeface="Arial"/>
              <a:ea typeface="Arial"/>
              <a:cs typeface="Arial"/>
              <a:sym typeface="Arial"/>
            </a:endParaRPr>
          </a:p>
        </p:txBody>
      </p:sp>
      <p:sp>
        <p:nvSpPr>
          <p:cNvPr id="365" name="Google Shape;365;p28"/>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6" name="Google Shape;366;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8" name="Google Shape;368;p28"/>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Was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sind</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1173150" y="3578950"/>
            <a:ext cx="4784400" cy="381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de-DE" sz="700" u="none" cap="none" strike="noStrike">
                <a:solidFill>
                  <a:srgbClr val="000000"/>
                </a:solidFill>
                <a:latin typeface="Open Sans"/>
                <a:ea typeface="Open Sans"/>
                <a:cs typeface="Open Sans"/>
                <a:sym typeface="Open Sans"/>
              </a:rPr>
              <a:t>Dieses Werk basiert auf “German_3. OE Benefits - ENOEL cards”, </a:t>
            </a:r>
            <a:endParaRPr b="0" i="0" sz="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de-DE" sz="700" u="sng">
                <a:solidFill>
                  <a:schemeClr val="hlink"/>
                </a:solidFill>
                <a:latin typeface="Open Sans"/>
                <a:ea typeface="Open Sans"/>
                <a:cs typeface="Open Sans"/>
                <a:sym typeface="Open Sans"/>
                <a:hlinkClick r:id="rId5"/>
              </a:rPr>
              <a:t>https://doi.org/10.5281/zenodo.5568482</a:t>
            </a:r>
            <a:r>
              <a:rPr b="0" i="0" lang="de-DE" sz="700" u="none" cap="none" strike="noStrike">
                <a:solidFill>
                  <a:schemeClr val="dk1"/>
                </a:solidFill>
                <a:latin typeface="Open Sans"/>
                <a:ea typeface="Open Sans"/>
                <a:cs typeface="Open Sans"/>
                <a:sym typeface="Open Sans"/>
              </a:rPr>
              <a:t>,</a:t>
            </a:r>
            <a:r>
              <a:rPr b="0" i="0" lang="de-DE" sz="800" u="none" cap="none" strike="noStrike">
                <a:solidFill>
                  <a:schemeClr val="dk1"/>
                </a:solidFill>
                <a:latin typeface="Open Sans"/>
                <a:ea typeface="Open Sans"/>
                <a:cs typeface="Open Sans"/>
                <a:sym typeface="Open Sans"/>
              </a:rPr>
              <a:t> </a:t>
            </a:r>
            <a:r>
              <a:rPr b="0" i="0" lang="de-DE" sz="700" u="none" cap="none" strike="noStrike">
                <a:solidFill>
                  <a:schemeClr val="dk1"/>
                </a:solidFill>
                <a:latin typeface="Open Sans"/>
                <a:ea typeface="Open Sans"/>
                <a:cs typeface="Open Sans"/>
                <a:sym typeface="Open Sans"/>
              </a:rPr>
              <a:t>von </a:t>
            </a:r>
            <a:r>
              <a:rPr b="0" i="0" lang="de-DE" sz="700" u="sng" cap="none" strike="noStrike">
                <a:solidFill>
                  <a:schemeClr val="hlink"/>
                </a:solidFill>
                <a:latin typeface="Open Sans"/>
                <a:ea typeface="Open Sans"/>
                <a:cs typeface="Open Sans"/>
                <a:sym typeface="Open Sans"/>
                <a:hlinkClick r:id="rId6"/>
              </a:rPr>
              <a:t>SPARC Europe</a:t>
            </a:r>
            <a:r>
              <a:rPr b="0" i="0" lang="de-DE" sz="700" u="none" cap="none" strike="noStrike">
                <a:solidFill>
                  <a:schemeClr val="dk1"/>
                </a:solidFill>
                <a:latin typeface="Open Sans"/>
                <a:ea typeface="Open Sans"/>
                <a:cs typeface="Open Sans"/>
                <a:sym typeface="Open Sans"/>
              </a:rPr>
              <a:t> (ENOEL), </a:t>
            </a:r>
            <a:r>
              <a:rPr b="0" i="0" lang="de-DE" sz="700" u="sng" cap="none" strike="noStrike">
                <a:solidFill>
                  <a:schemeClr val="hlink"/>
                </a:solidFill>
                <a:latin typeface="Open Sans"/>
                <a:ea typeface="Open Sans"/>
                <a:cs typeface="Open Sans"/>
                <a:sym typeface="Open Sans"/>
                <a:hlinkClick r:id="rId7"/>
              </a:rPr>
              <a:t>CC BY</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de-DE" sz="700" u="none" cap="none" strike="noStrike">
                <a:solidFill>
                  <a:srgbClr val="000000"/>
                </a:solidFill>
                <a:latin typeface="Open Sans"/>
                <a:ea typeface="Open Sans"/>
                <a:cs typeface="Open Sans"/>
                <a:sym typeface="Open Sans"/>
              </a:rPr>
              <a:t>Logo Ihrer Organisation</a:t>
            </a:r>
            <a:endParaRPr b="0" i="0" sz="700" u="none" cap="none" strike="noStrike">
              <a:solidFill>
                <a:srgbClr val="000000"/>
              </a:solidFill>
              <a:latin typeface="Open Sans"/>
              <a:ea typeface="Open Sans"/>
              <a:cs typeface="Open Sans"/>
              <a:sym typeface="Open Sans"/>
            </a:endParaRPr>
          </a:p>
        </p:txBody>
      </p:sp>
      <p:sp>
        <p:nvSpPr>
          <p:cNvPr id="80" name="Google Shape;80;p3"/>
          <p:cNvSpPr txBox="1"/>
          <p:nvPr/>
        </p:nvSpPr>
        <p:spPr>
          <a:xfrm>
            <a:off x="5108125" y="182325"/>
            <a:ext cx="22953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rgbClr val="FF0000"/>
                </a:solidFill>
                <a:latin typeface="Arial"/>
                <a:ea typeface="Arial"/>
                <a:cs typeface="Arial"/>
                <a:sym typeface="Arial"/>
              </a:rPr>
              <a:t>Beispiel an Ihre Bedürfnisse anpassen</a:t>
            </a:r>
            <a:endParaRPr b="0" i="0" sz="1400" u="none" cap="none" strike="noStrike">
              <a:solidFill>
                <a:srgbClr val="FF0000"/>
              </a:solidFill>
              <a:latin typeface="Arial"/>
              <a:ea typeface="Arial"/>
              <a:cs typeface="Arial"/>
              <a:sym typeface="Arial"/>
            </a:endParaRPr>
          </a:p>
        </p:txBody>
      </p:sp>
      <p:sp>
        <p:nvSpPr>
          <p:cNvPr id="81" name="Google Shape;81;p3"/>
          <p:cNvSpPr/>
          <p:nvPr/>
        </p:nvSpPr>
        <p:spPr>
          <a:xfrm>
            <a:off x="2539750" y="30277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p:nvPr/>
        </p:nvSpPr>
        <p:spPr>
          <a:xfrm>
            <a:off x="6809675" y="30277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txBox="1"/>
          <p:nvPr/>
        </p:nvSpPr>
        <p:spPr>
          <a:xfrm>
            <a:off x="2812525" y="29328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rgbClr val="FF0000"/>
                </a:solidFill>
                <a:latin typeface="Arial"/>
                <a:ea typeface="Arial"/>
                <a:cs typeface="Arial"/>
                <a:sym typeface="Arial"/>
              </a:rPr>
              <a:t>Attribution einfügen</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rgbClr val="FF0000"/>
                </a:solidFill>
                <a:latin typeface="Arial"/>
                <a:ea typeface="Arial"/>
                <a:cs typeface="Arial"/>
                <a:sym typeface="Arial"/>
              </a:rPr>
              <a:t>Das eigene Logo einfügen</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3" name="Shape 373"/>
        <p:cNvGrpSpPr/>
        <p:nvPr/>
      </p:nvGrpSpPr>
      <p:grpSpPr>
        <a:xfrm>
          <a:off x="0" y="0"/>
          <a:ext cx="0" cy="0"/>
          <a:chOff x="0" y="0"/>
          <a:chExt cx="0" cy="0"/>
        </a:xfrm>
      </p:grpSpPr>
      <p:sp>
        <p:nvSpPr>
          <p:cNvPr id="374" name="Google Shape;374;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5" name="Google Shape;375;p29"/>
          <p:cNvSpPr txBox="1"/>
          <p:nvPr/>
        </p:nvSpPr>
        <p:spPr>
          <a:xfrm>
            <a:off x="2603850" y="1105550"/>
            <a:ext cx="4887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Inspirieren: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sind eine Möglichkeit, auf neue Ideen zu kommen.</a:t>
            </a:r>
            <a:endParaRPr b="0" i="0" sz="2400" u="none" cap="none" strike="noStrike">
              <a:solidFill>
                <a:srgbClr val="000000"/>
              </a:solidFill>
              <a:latin typeface="Arial"/>
              <a:ea typeface="Arial"/>
              <a:cs typeface="Arial"/>
              <a:sym typeface="Arial"/>
            </a:endParaRPr>
          </a:p>
        </p:txBody>
      </p:sp>
      <p:sp>
        <p:nvSpPr>
          <p:cNvPr id="376" name="Google Shape;376;p29"/>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7" name="Google Shape;377;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8" name="Google Shape;378;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9" name="Google Shape;379;p29"/>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9"/>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4" name="Shape 384"/>
        <p:cNvGrpSpPr/>
        <p:nvPr/>
      </p:nvGrpSpPr>
      <p:grpSpPr>
        <a:xfrm>
          <a:off x="0" y="0"/>
          <a:ext cx="0" cy="0"/>
          <a:chOff x="0" y="0"/>
          <a:chExt cx="0" cy="0"/>
        </a:xfrm>
      </p:grpSpPr>
      <p:sp>
        <p:nvSpPr>
          <p:cNvPr id="385" name="Google Shape;385;p30"/>
          <p:cNvSpPr txBox="1"/>
          <p:nvPr/>
        </p:nvSpPr>
        <p:spPr>
          <a:xfrm>
            <a:off x="2591275" y="320800"/>
            <a:ext cx="49869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Aktive Ansätze fördern: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Lehrende können verschiedene praktische Strategien entwickeln, um das Lernen durch Handeln auf der Grundlage von neu gemischten/angepassten OER zu unterstützen.</a:t>
            </a:r>
            <a:endParaRPr b="0" i="0" sz="2400" u="none" cap="none" strike="noStrike">
              <a:solidFill>
                <a:srgbClr val="004993"/>
              </a:solidFill>
              <a:latin typeface="Open Sans"/>
              <a:ea typeface="Open Sans"/>
              <a:cs typeface="Open Sans"/>
              <a:sym typeface="Open Sans"/>
            </a:endParaRPr>
          </a:p>
        </p:txBody>
      </p:sp>
      <p:sp>
        <p:nvSpPr>
          <p:cNvPr id="386" name="Google Shape;386;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7" name="Google Shape;387;p30"/>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8" name="Google Shape;388;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0" name="Google Shape;390;p30"/>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0"/>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5" name="Shape 395"/>
        <p:cNvGrpSpPr/>
        <p:nvPr/>
      </p:nvGrpSpPr>
      <p:grpSpPr>
        <a:xfrm>
          <a:off x="0" y="0"/>
          <a:ext cx="0" cy="0"/>
          <a:chOff x="0" y="0"/>
          <a:chExt cx="0" cy="0"/>
        </a:xfrm>
      </p:grpSpPr>
      <p:sp>
        <p:nvSpPr>
          <p:cNvPr id="396" name="Google Shape;396;p31"/>
          <p:cNvSpPr txBox="1"/>
          <p:nvPr/>
        </p:nvSpPr>
        <p:spPr>
          <a:xfrm>
            <a:off x="2546500" y="182200"/>
            <a:ext cx="50883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Zusammenarbeit fördern: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Peer-to-Peer-Feedback, Zusammenarbeit von Lernenden und die Beteiligung von Expert/innen bereichern den Lehr-Lernprozess. Sie werden durch den Prozess der offenen Lizenzierung unterstützt.</a:t>
            </a:r>
            <a:endParaRPr b="0" i="0" sz="2400" u="none" cap="none" strike="noStrike">
              <a:solidFill>
                <a:srgbClr val="004993"/>
              </a:solidFill>
              <a:latin typeface="Open Sans"/>
              <a:ea typeface="Open Sans"/>
              <a:cs typeface="Open Sans"/>
              <a:sym typeface="Open Sans"/>
            </a:endParaRPr>
          </a:p>
        </p:txBody>
      </p:sp>
      <p:sp>
        <p:nvSpPr>
          <p:cNvPr id="397" name="Google Shape;397;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8" name="Google Shape;398;p31"/>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9" name="Google Shape;399;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1" name="Google Shape;401;p31"/>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6" name="Shape 406"/>
        <p:cNvGrpSpPr/>
        <p:nvPr/>
      </p:nvGrpSpPr>
      <p:grpSpPr>
        <a:xfrm>
          <a:off x="0" y="0"/>
          <a:ext cx="0" cy="0"/>
          <a:chOff x="0" y="0"/>
          <a:chExt cx="0" cy="0"/>
        </a:xfrm>
      </p:grpSpPr>
      <p:sp>
        <p:nvSpPr>
          <p:cNvPr id="407" name="Google Shape;407;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8" name="Google Shape;408;p32"/>
          <p:cNvSpPr txBox="1"/>
          <p:nvPr/>
        </p:nvSpPr>
        <p:spPr>
          <a:xfrm>
            <a:off x="2598250" y="149675"/>
            <a:ext cx="49206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Innovation: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 bieten die Möglichkeit, die Qualität von Lehr- und Lernmaterialien zu verbessern, indem sie es anderen ermöglichen, darauf aufzubauen und konstruktives Feedback zu geben. </a:t>
            </a:r>
            <a:endParaRPr b="0" i="0" sz="2400" u="none" cap="none" strike="noStrike">
              <a:solidFill>
                <a:srgbClr val="000000"/>
              </a:solidFill>
              <a:latin typeface="Arial"/>
              <a:ea typeface="Arial"/>
              <a:cs typeface="Arial"/>
              <a:sym typeface="Arial"/>
            </a:endParaRPr>
          </a:p>
        </p:txBody>
      </p:sp>
      <p:sp>
        <p:nvSpPr>
          <p:cNvPr id="409" name="Google Shape;409;p32"/>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0" name="Google Shape;410;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2" name="Google Shape;412;p32"/>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2"/>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7" name="Shape 417"/>
        <p:cNvGrpSpPr/>
        <p:nvPr/>
      </p:nvGrpSpPr>
      <p:grpSpPr>
        <a:xfrm>
          <a:off x="0" y="0"/>
          <a:ext cx="0" cy="0"/>
          <a:chOff x="0" y="0"/>
          <a:chExt cx="0" cy="0"/>
        </a:xfrm>
      </p:grpSpPr>
      <p:sp>
        <p:nvSpPr>
          <p:cNvPr id="418" name="Google Shape;418;p33"/>
          <p:cNvSpPr txBox="1"/>
          <p:nvPr/>
        </p:nvSpPr>
        <p:spPr>
          <a:xfrm>
            <a:off x="2598425" y="767125"/>
            <a:ext cx="49365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Erbe sicherstellen: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Der durch OER angestoßene Prozess der Wiederverwendung geht auch nach der Pensionierung weiter.</a:t>
            </a:r>
            <a:endParaRPr b="0" i="0" sz="2400" u="none" cap="none" strike="noStrike">
              <a:solidFill>
                <a:srgbClr val="000000"/>
              </a:solidFill>
              <a:latin typeface="Arial"/>
              <a:ea typeface="Arial"/>
              <a:cs typeface="Arial"/>
              <a:sym typeface="Arial"/>
            </a:endParaRPr>
          </a:p>
        </p:txBody>
      </p:sp>
      <p:sp>
        <p:nvSpPr>
          <p:cNvPr id="419" name="Google Shape;419;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0" name="Google Shape;420;p33"/>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1" name="Google Shape;421;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3" name="Google Shape;423;p33"/>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8" name="Shape 428"/>
        <p:cNvGrpSpPr/>
        <p:nvPr/>
      </p:nvGrpSpPr>
      <p:grpSpPr>
        <a:xfrm>
          <a:off x="0" y="0"/>
          <a:ext cx="0" cy="0"/>
          <a:chOff x="0" y="0"/>
          <a:chExt cx="0" cy="0"/>
        </a:xfrm>
      </p:grpSpPr>
      <p:sp>
        <p:nvSpPr>
          <p:cNvPr id="429" name="Google Shape;429;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0" name="Google Shape;430;p34"/>
          <p:cNvSpPr txBox="1"/>
          <p:nvPr/>
        </p:nvSpPr>
        <p:spPr>
          <a:xfrm>
            <a:off x="2625125" y="366875"/>
            <a:ext cx="49587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Auswahlmöglichkeiten: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OER-Lehrbücher erweitern die Ressourcen der Lehrkräfte und können das gleiche hohe Qualitätsniveau wie herkömmliche Lehrbücher garantieren.</a:t>
            </a:r>
            <a:endParaRPr b="0" i="0" sz="2400" u="none" cap="none" strike="noStrike">
              <a:solidFill>
                <a:srgbClr val="000000"/>
              </a:solidFill>
              <a:latin typeface="Arial"/>
              <a:ea typeface="Arial"/>
              <a:cs typeface="Arial"/>
              <a:sym typeface="Arial"/>
            </a:endParaRPr>
          </a:p>
        </p:txBody>
      </p:sp>
      <p:sp>
        <p:nvSpPr>
          <p:cNvPr id="431" name="Google Shape;431;p34"/>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2" name="Google Shape;432;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3" name="Google Shape;433;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4" name="Google Shape;434;p34"/>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34"/>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9" name="Shape 439"/>
        <p:cNvGrpSpPr/>
        <p:nvPr/>
      </p:nvGrpSpPr>
      <p:grpSpPr>
        <a:xfrm>
          <a:off x="0" y="0"/>
          <a:ext cx="0" cy="0"/>
          <a:chOff x="0" y="0"/>
          <a:chExt cx="0" cy="0"/>
        </a:xfrm>
      </p:grpSpPr>
      <p:sp>
        <p:nvSpPr>
          <p:cNvPr id="440" name="Google Shape;440;p35"/>
          <p:cNvSpPr txBox="1"/>
          <p:nvPr/>
        </p:nvSpPr>
        <p:spPr>
          <a:xfrm>
            <a:off x="2605775" y="551550"/>
            <a:ext cx="49617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Akademische Freiheit: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Offene Lizenzen für OER ermöglichen es Lehrkräften, die Lernressourcen für ihre Kurse regelmäßig zu ändern und zu aktualisieren.</a:t>
            </a:r>
            <a:endParaRPr b="0" i="0" sz="2400" u="none" cap="none" strike="noStrike">
              <a:solidFill>
                <a:srgbClr val="004993"/>
              </a:solidFill>
              <a:latin typeface="Open Sans"/>
              <a:ea typeface="Open Sans"/>
              <a:cs typeface="Open Sans"/>
              <a:sym typeface="Open Sans"/>
            </a:endParaRPr>
          </a:p>
        </p:txBody>
      </p:sp>
      <p:sp>
        <p:nvSpPr>
          <p:cNvPr id="441" name="Google Shape;441;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2" name="Google Shape;442;p35"/>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3" name="Google Shape;443;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4" name="Google Shape;444;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5" name="Google Shape;445;p35"/>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35"/>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0" name="Shape 450"/>
        <p:cNvGrpSpPr/>
        <p:nvPr/>
      </p:nvGrpSpPr>
      <p:grpSpPr>
        <a:xfrm>
          <a:off x="0" y="0"/>
          <a:ext cx="0" cy="0"/>
          <a:chOff x="0" y="0"/>
          <a:chExt cx="0" cy="0"/>
        </a:xfrm>
      </p:grpSpPr>
      <p:sp>
        <p:nvSpPr>
          <p:cNvPr id="451" name="Google Shape;451;p36"/>
          <p:cNvSpPr txBox="1"/>
          <p:nvPr/>
        </p:nvSpPr>
        <p:spPr>
          <a:xfrm>
            <a:off x="2593200" y="211238"/>
            <a:ext cx="48855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Innovation und Kreativität: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rgbClr val="004993"/>
                </a:solidFill>
                <a:latin typeface="Open Sans"/>
                <a:ea typeface="Open Sans"/>
                <a:cs typeface="Open Sans"/>
                <a:sym typeface="Open Sans"/>
              </a:rPr>
              <a:t>Die Kreativität des Lehrkörpers kann potentielle Studierende und Förderer beeindrucken. Dies wird dazu beitragen, dass sich mehr Studierende für bestimmte Kurse anmelden und die Anerkennung der einzelnen Lehrkräfte steigt.</a:t>
            </a:r>
            <a:endParaRPr b="0" i="0" sz="2300" u="none" cap="none" strike="noStrike">
              <a:solidFill>
                <a:srgbClr val="004993"/>
              </a:solidFill>
              <a:latin typeface="Arial"/>
              <a:ea typeface="Arial"/>
              <a:cs typeface="Arial"/>
              <a:sym typeface="Arial"/>
            </a:endParaRPr>
          </a:p>
        </p:txBody>
      </p:sp>
      <p:sp>
        <p:nvSpPr>
          <p:cNvPr id="452" name="Google Shape;452;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3" name="Google Shape;453;p36"/>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4" name="Google Shape;454;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5" name="Google Shape;455;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6" name="Google Shape;456;p36"/>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36"/>
          <p:cNvSpPr txBox="1"/>
          <p:nvPr/>
        </p:nvSpPr>
        <p:spPr>
          <a:xfrm>
            <a:off x="124380" y="1093051"/>
            <a:ext cx="2201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 </a:t>
            </a:r>
            <a:r>
              <a:rPr b="1" i="0" lang="de-DE" sz="2300" u="none" cap="none" strike="noStrike">
                <a:solidFill>
                  <a:srgbClr val="FFFFFF"/>
                </a:solidFill>
                <a:latin typeface="Open Sans"/>
                <a:ea typeface="Open Sans"/>
                <a:cs typeface="Open Sans"/>
                <a:sym typeface="Open Sans"/>
              </a:rPr>
              <a:t>für </a:t>
            </a:r>
            <a:r>
              <a:rPr b="1" i="0" lang="de-DE" sz="2300" u="none" cap="none" strike="noStrike">
                <a:solidFill>
                  <a:srgbClr val="FFAB40"/>
                </a:solidFill>
                <a:latin typeface="Open Sans"/>
                <a:ea typeface="Open Sans"/>
                <a:cs typeface="Open Sans"/>
                <a:sym typeface="Open Sans"/>
              </a:rPr>
              <a:t>Lehrende</a:t>
            </a:r>
            <a:endParaRPr b="1" i="0" sz="30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1" name="Shape 461"/>
        <p:cNvGrpSpPr/>
        <p:nvPr/>
      </p:nvGrpSpPr>
      <p:grpSpPr>
        <a:xfrm>
          <a:off x="0" y="0"/>
          <a:ext cx="0" cy="0"/>
          <a:chOff x="0" y="0"/>
          <a:chExt cx="0" cy="0"/>
        </a:xfrm>
      </p:grpSpPr>
      <p:sp>
        <p:nvSpPr>
          <p:cNvPr id="462" name="Google Shape;462;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3" name="Google Shape;463;p37"/>
          <p:cNvSpPr txBox="1"/>
          <p:nvPr/>
        </p:nvSpPr>
        <p:spPr>
          <a:xfrm>
            <a:off x="2593125" y="328500"/>
            <a:ext cx="4898400" cy="275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Skaleneffekte: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2400" u="none" cap="none" strike="noStrike">
                <a:solidFill>
                  <a:schemeClr val="lt1"/>
                </a:solidFill>
                <a:latin typeface="Open Sans"/>
                <a:ea typeface="Open Sans"/>
                <a:cs typeface="Open Sans"/>
                <a:sym typeface="Open Sans"/>
              </a:rPr>
              <a:t>Ressourcen, die sonst in den Kauf von Lehrbüchern fließen, können in die Technologie, die Verbesserung des Unterrichts oder den Schuldenabbau umgelenkt werden.</a:t>
            </a:r>
            <a:endParaRPr b="0" i="0" sz="2400" u="none" cap="none" strike="noStrike">
              <a:solidFill>
                <a:schemeClr val="lt1"/>
              </a:solidFill>
              <a:latin typeface="Arial"/>
              <a:ea typeface="Arial"/>
              <a:cs typeface="Arial"/>
              <a:sym typeface="Arial"/>
            </a:endParaRPr>
          </a:p>
        </p:txBody>
      </p:sp>
      <p:sp>
        <p:nvSpPr>
          <p:cNvPr id="464" name="Google Shape;464;p37"/>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5" name="Google Shape;465;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6" name="Google Shape;466;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7" name="Google Shape;467;p37"/>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37"/>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2" name="Shape 472"/>
        <p:cNvGrpSpPr/>
        <p:nvPr/>
      </p:nvGrpSpPr>
      <p:grpSpPr>
        <a:xfrm>
          <a:off x="0" y="0"/>
          <a:ext cx="0" cy="0"/>
          <a:chOff x="0" y="0"/>
          <a:chExt cx="0" cy="0"/>
        </a:xfrm>
      </p:grpSpPr>
      <p:sp>
        <p:nvSpPr>
          <p:cNvPr id="473" name="Google Shape;473;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4" name="Google Shape;474;p38"/>
          <p:cNvSpPr txBox="1"/>
          <p:nvPr/>
        </p:nvSpPr>
        <p:spPr>
          <a:xfrm>
            <a:off x="2611550" y="513150"/>
            <a:ext cx="4870800" cy="238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Entwicklung von Lehrkräften:</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2400" u="none" cap="none" strike="noStrike">
                <a:solidFill>
                  <a:schemeClr val="lt1"/>
                </a:solidFill>
                <a:latin typeface="Open Sans"/>
                <a:ea typeface="Open Sans"/>
                <a:cs typeface="Open Sans"/>
                <a:sym typeface="Open Sans"/>
              </a:rPr>
              <a:t>Der Zugang zu und die Nutzung von OER unterstützt das Peer-to-Peer-Lernen zwischen Lehrkräften verschiedener Einrichtungen.</a:t>
            </a:r>
            <a:endParaRPr b="0" i="0" sz="2400" u="none" cap="none" strike="noStrike">
              <a:solidFill>
                <a:schemeClr val="lt1"/>
              </a:solidFill>
              <a:latin typeface="Arial"/>
              <a:ea typeface="Arial"/>
              <a:cs typeface="Arial"/>
              <a:sym typeface="Arial"/>
            </a:endParaRPr>
          </a:p>
        </p:txBody>
      </p:sp>
      <p:sp>
        <p:nvSpPr>
          <p:cNvPr id="475" name="Google Shape;475;p38"/>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6" name="Google Shape;476;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7" name="Google Shape;477;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8" name="Google Shape;478;p38"/>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38"/>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42" y="939784"/>
            <a:ext cx="1823400"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Was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sind</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3" name="Shape 483"/>
        <p:cNvGrpSpPr/>
        <p:nvPr/>
      </p:nvGrpSpPr>
      <p:grpSpPr>
        <a:xfrm>
          <a:off x="0" y="0"/>
          <a:ext cx="0" cy="0"/>
          <a:chOff x="0" y="0"/>
          <a:chExt cx="0" cy="0"/>
        </a:xfrm>
      </p:grpSpPr>
      <p:sp>
        <p:nvSpPr>
          <p:cNvPr id="484" name="Google Shape;484;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5" name="Google Shape;485;p39"/>
          <p:cNvSpPr txBox="1"/>
          <p:nvPr/>
        </p:nvSpPr>
        <p:spPr>
          <a:xfrm>
            <a:off x="2610800" y="520850"/>
            <a:ext cx="4878900" cy="237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Öffentliche Investitionen optimal nutzen: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2400" u="none" cap="none" strike="noStrike">
                <a:solidFill>
                  <a:schemeClr val="lt1"/>
                </a:solidFill>
                <a:latin typeface="Open Sans"/>
                <a:ea typeface="Open Sans"/>
                <a:cs typeface="Open Sans"/>
                <a:sym typeface="Open Sans"/>
              </a:rPr>
              <a:t>Die aus öffentlichen Mitteln stammenden Ressourcen werden zur Schaffung von öffentlichem Wissen genutzt.</a:t>
            </a:r>
            <a:endParaRPr b="0" i="0" sz="2400" u="none" cap="none" strike="noStrike">
              <a:solidFill>
                <a:schemeClr val="lt1"/>
              </a:solidFill>
              <a:latin typeface="Arial"/>
              <a:ea typeface="Arial"/>
              <a:cs typeface="Arial"/>
              <a:sym typeface="Arial"/>
            </a:endParaRPr>
          </a:p>
        </p:txBody>
      </p:sp>
      <p:sp>
        <p:nvSpPr>
          <p:cNvPr id="486" name="Google Shape;486;p39"/>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7" name="Google Shape;487;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8" name="Google Shape;488;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9" name="Google Shape;489;p39"/>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39"/>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4" name="Shape 494"/>
        <p:cNvGrpSpPr/>
        <p:nvPr/>
      </p:nvGrpSpPr>
      <p:grpSpPr>
        <a:xfrm>
          <a:off x="0" y="0"/>
          <a:ext cx="0" cy="0"/>
          <a:chOff x="0" y="0"/>
          <a:chExt cx="0" cy="0"/>
        </a:xfrm>
      </p:grpSpPr>
      <p:sp>
        <p:nvSpPr>
          <p:cNvPr id="495" name="Google Shape;495;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6" name="Google Shape;496;p40"/>
          <p:cNvSpPr txBox="1"/>
          <p:nvPr/>
        </p:nvSpPr>
        <p:spPr>
          <a:xfrm>
            <a:off x="2611550" y="551538"/>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Eigenwerbung: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de-DE" sz="2400" u="none" cap="none" strike="noStrike">
                <a:solidFill>
                  <a:schemeClr val="lt1"/>
                </a:solidFill>
                <a:latin typeface="Open Sans"/>
                <a:ea typeface="Open Sans"/>
                <a:cs typeface="Open Sans"/>
                <a:sym typeface="Open Sans"/>
              </a:rPr>
              <a:t>Das Image der Einrichtung kann in hohem Maße von den geteilten und wiederverwendeten hochwertigen OER profitieren.</a:t>
            </a:r>
            <a:endParaRPr b="0" i="0" sz="2400" u="none" cap="none" strike="noStrike">
              <a:solidFill>
                <a:schemeClr val="lt1"/>
              </a:solidFill>
              <a:latin typeface="Arial"/>
              <a:ea typeface="Arial"/>
              <a:cs typeface="Arial"/>
              <a:sym typeface="Arial"/>
            </a:endParaRPr>
          </a:p>
        </p:txBody>
      </p:sp>
      <p:sp>
        <p:nvSpPr>
          <p:cNvPr id="497" name="Google Shape;497;p40"/>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8" name="Google Shape;498;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9" name="Google Shape;499;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0" name="Google Shape;500;p40"/>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40"/>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5" name="Shape 505"/>
        <p:cNvGrpSpPr/>
        <p:nvPr/>
      </p:nvGrpSpPr>
      <p:grpSpPr>
        <a:xfrm>
          <a:off x="0" y="0"/>
          <a:ext cx="0" cy="0"/>
          <a:chOff x="0" y="0"/>
          <a:chExt cx="0" cy="0"/>
        </a:xfrm>
      </p:grpSpPr>
      <p:sp>
        <p:nvSpPr>
          <p:cNvPr id="506" name="Google Shape;506;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7" name="Google Shape;507;p41"/>
          <p:cNvSpPr txBox="1"/>
          <p:nvPr/>
        </p:nvSpPr>
        <p:spPr>
          <a:xfrm>
            <a:off x="2644050" y="551538"/>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Internationale Zusammenarbeit: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chemeClr val="lt1"/>
                </a:solidFill>
                <a:latin typeface="Open Sans"/>
                <a:ea typeface="Open Sans"/>
                <a:cs typeface="Open Sans"/>
                <a:sym typeface="Open Sans"/>
              </a:rPr>
              <a:t>Die Arbeit mit OER erhöht die Sichtbarkeit der Institution und verbessert ihren Ruf auf internationaler Ebene.</a:t>
            </a:r>
            <a:endParaRPr b="0" i="0" sz="2400" u="none" cap="none" strike="noStrike">
              <a:solidFill>
                <a:srgbClr val="000000"/>
              </a:solidFill>
              <a:latin typeface="Arial"/>
              <a:ea typeface="Arial"/>
              <a:cs typeface="Arial"/>
              <a:sym typeface="Arial"/>
            </a:endParaRPr>
          </a:p>
        </p:txBody>
      </p:sp>
      <p:sp>
        <p:nvSpPr>
          <p:cNvPr id="508" name="Google Shape;508;p41"/>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09" name="Google Shape;509;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0" name="Google Shape;510;p41"/>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1"/>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5" name="Shape 515"/>
        <p:cNvGrpSpPr/>
        <p:nvPr/>
      </p:nvGrpSpPr>
      <p:grpSpPr>
        <a:xfrm>
          <a:off x="0" y="0"/>
          <a:ext cx="0" cy="0"/>
          <a:chOff x="0" y="0"/>
          <a:chExt cx="0" cy="0"/>
        </a:xfrm>
      </p:grpSpPr>
      <p:sp>
        <p:nvSpPr>
          <p:cNvPr id="516" name="Google Shape;516;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7" name="Google Shape;517;p42"/>
          <p:cNvSpPr txBox="1"/>
          <p:nvPr/>
        </p:nvSpPr>
        <p:spPr>
          <a:xfrm>
            <a:off x="2553900" y="-2850"/>
            <a:ext cx="5066100" cy="35086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Neue Studierende gewinnen: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chemeClr val="lt1"/>
                </a:solidFill>
                <a:latin typeface="Open Sans"/>
                <a:ea typeface="Open Sans"/>
                <a:cs typeface="Open Sans"/>
                <a:sym typeface="Open Sans"/>
              </a:rPr>
              <a:t>Die Nutzung von OER erhöht die Beteiligung an der Hochschulbildung, indem sie nicht-traditionell Lernenden den Zugang ermöglicht. Diese treffen ihre Wahl auf Grundlage der Qualität des angebotenen Bildungsmaterials.</a:t>
            </a:r>
            <a:endParaRPr b="0" i="0" sz="2400" u="none" cap="none" strike="noStrike">
              <a:solidFill>
                <a:schemeClr val="lt1"/>
              </a:solidFill>
              <a:latin typeface="Arial"/>
              <a:ea typeface="Arial"/>
              <a:cs typeface="Arial"/>
              <a:sym typeface="Arial"/>
            </a:endParaRPr>
          </a:p>
        </p:txBody>
      </p:sp>
      <p:sp>
        <p:nvSpPr>
          <p:cNvPr id="518" name="Google Shape;518;p42"/>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9" name="Google Shape;519;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1" name="Google Shape;521;p42"/>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2"/>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6" name="Shape 526"/>
        <p:cNvGrpSpPr/>
        <p:nvPr/>
      </p:nvGrpSpPr>
      <p:grpSpPr>
        <a:xfrm>
          <a:off x="0" y="0"/>
          <a:ext cx="0" cy="0"/>
          <a:chOff x="0" y="0"/>
          <a:chExt cx="0" cy="0"/>
        </a:xfrm>
      </p:grpSpPr>
      <p:sp>
        <p:nvSpPr>
          <p:cNvPr id="527" name="Google Shape;527;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8" name="Google Shape;528;p43"/>
          <p:cNvSpPr txBox="1"/>
          <p:nvPr/>
        </p:nvSpPr>
        <p:spPr>
          <a:xfrm>
            <a:off x="2693175" y="597700"/>
            <a:ext cx="4568400" cy="238523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Kontakt zu Alumni: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chemeClr val="lt1"/>
                </a:solidFill>
                <a:latin typeface="Open Sans"/>
                <a:ea typeface="Open Sans"/>
                <a:cs typeface="Open Sans"/>
                <a:sym typeface="Open Sans"/>
              </a:rPr>
              <a:t>Das Angebot qualitativ hochwertiger OER für Alumni hilft der Einrichtung, die Verbindung zu ihnen aufrechtzuerhalten</a:t>
            </a:r>
            <a:r>
              <a:rPr b="0" i="0" lang="de-DE" sz="2300" u="none" cap="none" strike="noStrike">
                <a:solidFill>
                  <a:schemeClr val="lt1"/>
                </a:solidFill>
                <a:latin typeface="Open Sans"/>
                <a:ea typeface="Open Sans"/>
                <a:cs typeface="Open Sans"/>
                <a:sym typeface="Open Sans"/>
              </a:rPr>
              <a:t>.</a:t>
            </a:r>
            <a:endParaRPr b="0" i="0" sz="2300" u="none" cap="none" strike="noStrike">
              <a:solidFill>
                <a:schemeClr val="lt1"/>
              </a:solidFill>
              <a:latin typeface="Arial"/>
              <a:ea typeface="Arial"/>
              <a:cs typeface="Arial"/>
              <a:sym typeface="Arial"/>
            </a:endParaRPr>
          </a:p>
        </p:txBody>
      </p:sp>
      <p:sp>
        <p:nvSpPr>
          <p:cNvPr id="529" name="Google Shape;529;p43"/>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0" name="Google Shape;530;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1" name="Google Shape;531;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2" name="Google Shape;532;p43"/>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43"/>
          <p:cNvSpPr txBox="1"/>
          <p:nvPr/>
        </p:nvSpPr>
        <p:spPr>
          <a:xfrm>
            <a:off x="124363" y="1131526"/>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Vorteile </a:t>
            </a:r>
            <a:r>
              <a:rPr b="1" lang="de-DE" sz="2300">
                <a:solidFill>
                  <a:schemeClr val="lt1"/>
                </a:solidFill>
                <a:latin typeface="Open Sans"/>
                <a:ea typeface="Open Sans"/>
                <a:cs typeface="Open Sans"/>
                <a:sym typeface="Open Sans"/>
              </a:rPr>
              <a:t>der offenen Bildung</a:t>
            </a:r>
            <a:r>
              <a:rPr b="1" i="0" lang="de-DE" sz="2300" u="none" cap="none" strike="noStrike">
                <a:solidFill>
                  <a:srgbClr val="FFFFFF"/>
                </a:solidFill>
                <a:latin typeface="Open Sans"/>
                <a:ea typeface="Open Sans"/>
                <a:cs typeface="Open Sans"/>
                <a:sym typeface="Open Sans"/>
              </a:rPr>
              <a:t> für </a:t>
            </a:r>
            <a:r>
              <a:rPr b="1" i="0" lang="de-DE" sz="2300" u="none" cap="none" strike="noStrike">
                <a:solidFill>
                  <a:srgbClr val="45BEDF"/>
                </a:solidFill>
                <a:latin typeface="Open Sans"/>
                <a:ea typeface="Open Sans"/>
                <a:cs typeface="Open Sans"/>
                <a:sym typeface="Open Sans"/>
              </a:rPr>
              <a:t>Institutionen</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7" name="Shape 537"/>
        <p:cNvGrpSpPr/>
        <p:nvPr/>
      </p:nvGrpSpPr>
      <p:grpSpPr>
        <a:xfrm>
          <a:off x="0" y="0"/>
          <a:ext cx="0" cy="0"/>
          <a:chOff x="0" y="0"/>
          <a:chExt cx="0" cy="0"/>
        </a:xfrm>
      </p:grpSpPr>
      <p:sp>
        <p:nvSpPr>
          <p:cNvPr id="538" name="Google Shape;538;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9" name="Google Shape;539;p44"/>
          <p:cNvSpPr txBox="1"/>
          <p:nvPr/>
        </p:nvSpPr>
        <p:spPr>
          <a:xfrm>
            <a:off x="2638675" y="736201"/>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Information freigeben: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Durch die Freigabe von Materialien kann Wissen für alle zugänglich gemacht werden.</a:t>
            </a:r>
            <a:endParaRPr b="0" i="0" sz="2000" u="none" cap="none" strike="noStrike">
              <a:solidFill>
                <a:srgbClr val="000000"/>
              </a:solidFill>
              <a:latin typeface="Arial"/>
              <a:ea typeface="Arial"/>
              <a:cs typeface="Arial"/>
              <a:sym typeface="Arial"/>
            </a:endParaRPr>
          </a:p>
        </p:txBody>
      </p:sp>
      <p:sp>
        <p:nvSpPr>
          <p:cNvPr id="540" name="Google Shape;540;p44"/>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1" name="Google Shape;541;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2" name="Google Shape;542;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3" name="Google Shape;543;p44"/>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p44"/>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8" name="Shape 548"/>
        <p:cNvGrpSpPr/>
        <p:nvPr/>
      </p:nvGrpSpPr>
      <p:grpSpPr>
        <a:xfrm>
          <a:off x="0" y="0"/>
          <a:ext cx="0" cy="0"/>
          <a:chOff x="0" y="0"/>
          <a:chExt cx="0" cy="0"/>
        </a:xfrm>
      </p:grpSpPr>
      <p:sp>
        <p:nvSpPr>
          <p:cNvPr id="549" name="Google Shape;549;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0" name="Google Shape;550;p45"/>
          <p:cNvSpPr txBox="1"/>
          <p:nvPr/>
        </p:nvSpPr>
        <p:spPr>
          <a:xfrm>
            <a:off x="2638625" y="703675"/>
            <a:ext cx="47988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Wissen weitergeben: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Bildungsressourcen, die mit öffentlichen Steuergeldern erstellt wurden, stehen der Öffentlichkeit zur Verfügung.</a:t>
            </a:r>
            <a:endParaRPr b="0" i="0" sz="2400" u="none" cap="none" strike="noStrike">
              <a:solidFill>
                <a:srgbClr val="000000"/>
              </a:solidFill>
              <a:latin typeface="Arial"/>
              <a:ea typeface="Arial"/>
              <a:cs typeface="Arial"/>
              <a:sym typeface="Arial"/>
            </a:endParaRPr>
          </a:p>
        </p:txBody>
      </p:sp>
      <p:sp>
        <p:nvSpPr>
          <p:cNvPr id="551" name="Google Shape;551;p45"/>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2" name="Google Shape;552;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3" name="Google Shape;553;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4" name="Google Shape;554;p45"/>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45"/>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9" name="Shape 559"/>
        <p:cNvGrpSpPr/>
        <p:nvPr/>
      </p:nvGrpSpPr>
      <p:grpSpPr>
        <a:xfrm>
          <a:off x="0" y="0"/>
          <a:ext cx="0" cy="0"/>
          <a:chOff x="0" y="0"/>
          <a:chExt cx="0" cy="0"/>
        </a:xfrm>
      </p:grpSpPr>
      <p:sp>
        <p:nvSpPr>
          <p:cNvPr id="560" name="Google Shape;560;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1" name="Google Shape;561;p46"/>
          <p:cNvSpPr txBox="1"/>
          <p:nvPr/>
        </p:nvSpPr>
        <p:spPr>
          <a:xfrm>
            <a:off x="2634650" y="519013"/>
            <a:ext cx="49341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Lebenslanges Lernen: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Lernen ist für alle erschwinglicher und überbrückt die Kluft zwischen formalen, informellen und nicht-formalen Lernmöglichkeiten.</a:t>
            </a:r>
            <a:endParaRPr b="0" i="0" sz="2400" u="none" cap="none" strike="noStrike">
              <a:solidFill>
                <a:srgbClr val="000000"/>
              </a:solidFill>
              <a:latin typeface="Arial"/>
              <a:ea typeface="Arial"/>
              <a:cs typeface="Arial"/>
              <a:sym typeface="Arial"/>
            </a:endParaRPr>
          </a:p>
        </p:txBody>
      </p:sp>
      <p:sp>
        <p:nvSpPr>
          <p:cNvPr id="562" name="Google Shape;562;p46"/>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3" name="Google Shape;563;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4" name="Google Shape;564;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5" name="Google Shape;565;p46"/>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46"/>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0" name="Shape 570"/>
        <p:cNvGrpSpPr/>
        <p:nvPr/>
      </p:nvGrpSpPr>
      <p:grpSpPr>
        <a:xfrm>
          <a:off x="0" y="0"/>
          <a:ext cx="0" cy="0"/>
          <a:chOff x="0" y="0"/>
          <a:chExt cx="0" cy="0"/>
        </a:xfrm>
      </p:grpSpPr>
      <p:sp>
        <p:nvSpPr>
          <p:cNvPr id="571" name="Google Shape;571;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2" name="Google Shape;572;p47"/>
          <p:cNvSpPr txBox="1"/>
          <p:nvPr/>
        </p:nvSpPr>
        <p:spPr>
          <a:xfrm>
            <a:off x="2600675" y="7036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Chancengleichheit: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Kostenlose Online-Ressourcen ermöglichen allen Menschen das gleiche hochwertige Wissen.</a:t>
            </a:r>
            <a:endParaRPr b="0" i="0" sz="2400" u="none" cap="none" strike="noStrike">
              <a:solidFill>
                <a:srgbClr val="000000"/>
              </a:solidFill>
              <a:latin typeface="Arial"/>
              <a:ea typeface="Arial"/>
              <a:cs typeface="Arial"/>
              <a:sym typeface="Arial"/>
            </a:endParaRPr>
          </a:p>
        </p:txBody>
      </p:sp>
      <p:sp>
        <p:nvSpPr>
          <p:cNvPr id="573" name="Google Shape;573;p47"/>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4" name="Google Shape;574;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5" name="Google Shape;575;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6" name="Google Shape;576;p47"/>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47"/>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1" name="Shape 581"/>
        <p:cNvGrpSpPr/>
        <p:nvPr/>
      </p:nvGrpSpPr>
      <p:grpSpPr>
        <a:xfrm>
          <a:off x="0" y="0"/>
          <a:ext cx="0" cy="0"/>
          <a:chOff x="0" y="0"/>
          <a:chExt cx="0" cy="0"/>
        </a:xfrm>
      </p:grpSpPr>
      <p:sp>
        <p:nvSpPr>
          <p:cNvPr id="582" name="Google Shape;582;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3" name="Google Shape;583;p48"/>
          <p:cNvSpPr txBox="1"/>
          <p:nvPr/>
        </p:nvSpPr>
        <p:spPr>
          <a:xfrm>
            <a:off x="2611525" y="366600"/>
            <a:ext cx="4869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Vielfalt und Inklusion: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OER-Materialien, die über das Internet leicht zugänglich sind, sind ein großartiges Instrument, um verschiedene Standpunkte zu entdecken und sich mit ihnen vertraut zu machen.</a:t>
            </a:r>
            <a:endParaRPr b="0" i="0" sz="2400" u="none" cap="none" strike="noStrike">
              <a:solidFill>
                <a:srgbClr val="000000"/>
              </a:solidFill>
              <a:latin typeface="Arial"/>
              <a:ea typeface="Arial"/>
              <a:cs typeface="Arial"/>
              <a:sym typeface="Arial"/>
            </a:endParaRPr>
          </a:p>
        </p:txBody>
      </p:sp>
      <p:sp>
        <p:nvSpPr>
          <p:cNvPr id="584" name="Google Shape;584;p48"/>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5" name="Google Shape;585;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6" name="Google Shape;586;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7" name="Google Shape;587;p48"/>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48"/>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2499" y="917925"/>
            <a:ext cx="37506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Was sind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offene Lizenzen?</a:t>
            </a:r>
            <a:endParaRPr b="1" i="0" sz="37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2" name="Shape 592"/>
        <p:cNvGrpSpPr/>
        <p:nvPr/>
      </p:nvGrpSpPr>
      <p:grpSpPr>
        <a:xfrm>
          <a:off x="0" y="0"/>
          <a:ext cx="0" cy="0"/>
          <a:chOff x="0" y="0"/>
          <a:chExt cx="0" cy="0"/>
        </a:xfrm>
      </p:grpSpPr>
      <p:sp>
        <p:nvSpPr>
          <p:cNvPr id="593" name="Google Shape;593;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4" name="Google Shape;594;p49"/>
          <p:cNvSpPr txBox="1"/>
          <p:nvPr/>
        </p:nvSpPr>
        <p:spPr>
          <a:xfrm>
            <a:off x="2638650" y="578863"/>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400" u="none" cap="none" strike="noStrike">
                <a:solidFill>
                  <a:srgbClr val="004993"/>
                </a:solidFill>
                <a:latin typeface="Open Sans"/>
                <a:ea typeface="Open Sans"/>
                <a:cs typeface="Open Sans"/>
                <a:sym typeface="Open Sans"/>
              </a:rPr>
              <a:t>Citizen Science: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Wissen kann von jedem geschaffen werden, und die Verfügbarkeit von Materialien macht es möglich, Wissen fortwährend zu erweitern.</a:t>
            </a:r>
            <a:endParaRPr b="0" i="0" sz="2400" u="none" cap="none" strike="noStrike">
              <a:solidFill>
                <a:srgbClr val="000000"/>
              </a:solidFill>
              <a:latin typeface="Arial"/>
              <a:ea typeface="Arial"/>
              <a:cs typeface="Arial"/>
              <a:sym typeface="Arial"/>
            </a:endParaRPr>
          </a:p>
        </p:txBody>
      </p:sp>
      <p:sp>
        <p:nvSpPr>
          <p:cNvPr id="595" name="Google Shape;595;p49"/>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6" name="Google Shape;596;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7" name="Google Shape;597;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8" name="Google Shape;598;p49"/>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49"/>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3" name="Shape 603"/>
        <p:cNvGrpSpPr/>
        <p:nvPr/>
      </p:nvGrpSpPr>
      <p:grpSpPr>
        <a:xfrm>
          <a:off x="0" y="0"/>
          <a:ext cx="0" cy="0"/>
          <a:chOff x="0" y="0"/>
          <a:chExt cx="0" cy="0"/>
        </a:xfrm>
      </p:grpSpPr>
      <p:sp>
        <p:nvSpPr>
          <p:cNvPr id="604" name="Google Shape;604;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5" name="Google Shape;605;p50"/>
          <p:cNvSpPr txBox="1"/>
          <p:nvPr/>
        </p:nvSpPr>
        <p:spPr>
          <a:xfrm>
            <a:off x="2609500" y="-30600"/>
            <a:ext cx="5025300" cy="3564900"/>
          </a:xfrm>
          <a:prstGeom prst="rect">
            <a:avLst/>
          </a:prstGeom>
          <a:noFill/>
          <a:ln>
            <a:noFill/>
          </a:ln>
        </p:spPr>
        <p:txBody>
          <a:bodyPr anchorCtr="0" anchor="t" bIns="91425" lIns="91425" spcFirstLastPara="1" rIns="91425" wrap="square" tIns="91425">
            <a:spAutoFit/>
          </a:bodyPr>
          <a:lstStyle/>
          <a:p>
            <a:pPr indent="0" lvl="0" marL="0" marR="0" rtl="0" algn="l">
              <a:lnSpc>
                <a:spcPct val="114999"/>
              </a:lnSpc>
              <a:spcBef>
                <a:spcPts val="0"/>
              </a:spcBef>
              <a:spcAft>
                <a:spcPts val="0"/>
              </a:spcAft>
              <a:buClr>
                <a:srgbClr val="000000"/>
              </a:buClr>
              <a:buSzPts val="2400"/>
              <a:buFont typeface="Arial"/>
              <a:buNone/>
            </a:pPr>
            <a:r>
              <a:rPr b="1" i="0" lang="de-DE" sz="2400" u="none" cap="none" strike="noStrike">
                <a:solidFill>
                  <a:srgbClr val="004993"/>
                </a:solidFill>
                <a:latin typeface="Open Sans"/>
                <a:ea typeface="Open Sans"/>
                <a:cs typeface="Open Sans"/>
                <a:sym typeface="Open Sans"/>
              </a:rPr>
              <a:t>Qualität verbessern: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de-DE" sz="2400" u="none" cap="none" strike="noStrike">
                <a:solidFill>
                  <a:srgbClr val="004993"/>
                </a:solidFill>
                <a:latin typeface="Open Sans"/>
                <a:ea typeface="Open Sans"/>
                <a:cs typeface="Open Sans"/>
                <a:sym typeface="Open Sans"/>
              </a:rPr>
              <a:t>Alle können die Qualitätsverbesserung von OER unterstützen, indem sie einfach Fragen stellen. Kein Zugang bedeutet keine Fragen, keine Fragen bedeuten keine Zweifel, keine Zweifel bedeuten keine Verbesserung.</a:t>
            </a:r>
            <a:endParaRPr b="0" i="0" sz="2400" u="none" cap="none" strike="noStrike">
              <a:solidFill>
                <a:srgbClr val="004993"/>
              </a:solidFill>
              <a:latin typeface="Open Sans"/>
              <a:ea typeface="Open Sans"/>
              <a:cs typeface="Open Sans"/>
              <a:sym typeface="Open Sans"/>
            </a:endParaRPr>
          </a:p>
        </p:txBody>
      </p:sp>
      <p:sp>
        <p:nvSpPr>
          <p:cNvPr id="606" name="Google Shape;606;p50"/>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8" name="Google Shape;608;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9" name="Google Shape;609;p50"/>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50"/>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4" name="Shape 614"/>
        <p:cNvGrpSpPr/>
        <p:nvPr/>
      </p:nvGrpSpPr>
      <p:grpSpPr>
        <a:xfrm>
          <a:off x="0" y="0"/>
          <a:ext cx="0" cy="0"/>
          <a:chOff x="0" y="0"/>
          <a:chExt cx="0" cy="0"/>
        </a:xfrm>
      </p:grpSpPr>
      <p:sp>
        <p:nvSpPr>
          <p:cNvPr id="615" name="Google Shape;615;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6" name="Google Shape;616;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7" name="Google Shape;617;p51"/>
          <p:cNvSpPr txBox="1"/>
          <p:nvPr/>
        </p:nvSpPr>
        <p:spPr>
          <a:xfrm>
            <a:off x="2742875" y="388213"/>
            <a:ext cx="46881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de-DE" sz="2300" u="none" cap="none" strike="noStrike">
                <a:solidFill>
                  <a:srgbClr val="004993"/>
                </a:solidFill>
                <a:latin typeface="Open Sans"/>
                <a:ea typeface="Open Sans"/>
                <a:cs typeface="Open Sans"/>
                <a:sym typeface="Open Sans"/>
              </a:rPr>
              <a:t>Grenzen überwinden: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rgbClr val="004993"/>
                </a:solidFill>
                <a:latin typeface="Open Sans"/>
                <a:ea typeface="Open Sans"/>
                <a:cs typeface="Open Sans"/>
                <a:sym typeface="Open Sans"/>
              </a:rPr>
              <a:t>OER sind eine wunderbare Möglichkeit, Wissen über Grenzen hinweg auszutauschen und so Anpassungen zu ermöglichen, die wirklich lokal funktionieren.</a:t>
            </a:r>
            <a:endParaRPr b="0" i="0" sz="2300" u="none" cap="none" strike="noStrike">
              <a:solidFill>
                <a:srgbClr val="004993"/>
              </a:solidFill>
              <a:latin typeface="Arial"/>
              <a:ea typeface="Arial"/>
              <a:cs typeface="Arial"/>
              <a:sym typeface="Arial"/>
            </a:endParaRPr>
          </a:p>
        </p:txBody>
      </p:sp>
      <p:sp>
        <p:nvSpPr>
          <p:cNvPr id="618" name="Google Shape;618;p51"/>
          <p:cNvSpPr/>
          <p:nvPr/>
        </p:nvSpPr>
        <p:spPr>
          <a:xfrm>
            <a:off x="0" y="0"/>
            <a:ext cx="1703099"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9" name="Google Shape;619;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0" name="Google Shape;620;p51"/>
          <p:cNvSpPr/>
          <p:nvPr/>
        </p:nvSpPr>
        <p:spPr>
          <a:xfrm>
            <a:off x="887950" y="908275"/>
            <a:ext cx="1641600" cy="1622099"/>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51"/>
          <p:cNvSpPr txBox="1"/>
          <p:nvPr/>
        </p:nvSpPr>
        <p:spPr>
          <a:xfrm>
            <a:off x="197713" y="1068441"/>
            <a:ext cx="22527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de-DE" sz="2300" u="none" cap="none" strike="noStrike">
                <a:solidFill>
                  <a:srgbClr val="FFFFFF"/>
                </a:solidFill>
                <a:latin typeface="Open Sans"/>
                <a:ea typeface="Open Sans"/>
                <a:cs typeface="Open Sans"/>
                <a:sym typeface="Open Sans"/>
              </a:rPr>
              <a:t>Vorteil</a:t>
            </a:r>
            <a:r>
              <a:rPr b="1" lang="de-DE" sz="2300">
                <a:solidFill>
                  <a:srgbClr val="FFFFFF"/>
                </a:solidFill>
                <a:latin typeface="Open Sans"/>
                <a:ea typeface="Open Sans"/>
                <a:cs typeface="Open Sans"/>
                <a:sym typeface="Open Sans"/>
              </a:rPr>
              <a:t>e der offenen Bildung</a:t>
            </a:r>
            <a:r>
              <a:rPr b="1" lang="de-DE" sz="2700">
                <a:solidFill>
                  <a:schemeClr val="lt1"/>
                </a:solidFill>
                <a:latin typeface="Open Sans"/>
                <a:ea typeface="Open Sans"/>
                <a:cs typeface="Open Sans"/>
                <a:sym typeface="Open Sans"/>
              </a:rPr>
              <a:t> </a:t>
            </a:r>
            <a:r>
              <a:rPr b="1" i="0" lang="de-DE" sz="2300" u="none" cap="none" strike="noStrike">
                <a:solidFill>
                  <a:srgbClr val="FFFFFF"/>
                </a:solidFill>
                <a:latin typeface="Open Sans"/>
                <a:ea typeface="Open Sans"/>
                <a:cs typeface="Open Sans"/>
                <a:sym typeface="Open Sans"/>
              </a:rPr>
              <a:t>für alle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5" name="Shape 625"/>
        <p:cNvGrpSpPr/>
        <p:nvPr/>
      </p:nvGrpSpPr>
      <p:grpSpPr>
        <a:xfrm>
          <a:off x="0" y="0"/>
          <a:ext cx="0" cy="0"/>
          <a:chOff x="0" y="0"/>
          <a:chExt cx="0" cy="0"/>
        </a:xfrm>
      </p:grpSpPr>
      <p:sp>
        <p:nvSpPr>
          <p:cNvPr id="626" name="Google Shape;626;g306cffe2872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7" name="Google Shape;627;g306cffe2872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8" name="Google Shape;628;g306cffe2872_0_0"/>
          <p:cNvSpPr txBox="1"/>
          <p:nvPr/>
        </p:nvSpPr>
        <p:spPr>
          <a:xfrm>
            <a:off x="2673825" y="44775"/>
            <a:ext cx="4902900" cy="3536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Unterstützung der beruflichen Entwicklung</a:t>
            </a:r>
            <a:endParaRPr b="1" sz="20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de-DE" sz="2000">
                <a:solidFill>
                  <a:srgbClr val="B9E9F6"/>
                </a:solidFill>
                <a:latin typeface="Open Sans"/>
                <a:ea typeface="Open Sans"/>
                <a:cs typeface="Open Sans"/>
                <a:sym typeface="Open Sans"/>
              </a:rPr>
              <a:t>Die Beschäftigung mit OER und OE auf bibliothekarischer, institutioneller, nationaler oder internationaler Ebene kann als Gelegenheit zur beruflichen Entwicklung und zum Wachstum außerhalb der "traditionellen" oder etablierten Fachgebiete (z. B. Sammlungsbildung, Metadaten usw.) genutzt werden.</a:t>
            </a:r>
            <a:endParaRPr b="1" sz="2000">
              <a:solidFill>
                <a:srgbClr val="B9E9F6"/>
              </a:solidFill>
              <a:latin typeface="Open Sans"/>
              <a:ea typeface="Open Sans"/>
              <a:cs typeface="Open Sans"/>
              <a:sym typeface="Open Sans"/>
            </a:endParaRPr>
          </a:p>
        </p:txBody>
      </p:sp>
      <p:sp>
        <p:nvSpPr>
          <p:cNvPr id="629" name="Google Shape;629;g306cffe2872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0" name="Google Shape;630;g306cffe2872_0_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cxnSp>
        <p:nvCxnSpPr>
          <p:cNvPr id="631" name="Google Shape;631;g306cffe2872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2" name="Google Shape;632;g306cffe2872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6" name="Shape 636"/>
        <p:cNvGrpSpPr/>
        <p:nvPr/>
      </p:nvGrpSpPr>
      <p:grpSpPr>
        <a:xfrm>
          <a:off x="0" y="0"/>
          <a:ext cx="0" cy="0"/>
          <a:chOff x="0" y="0"/>
          <a:chExt cx="0" cy="0"/>
        </a:xfrm>
      </p:grpSpPr>
      <p:sp>
        <p:nvSpPr>
          <p:cNvPr id="637" name="Google Shape;637;g306cffe2872_0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8" name="Google Shape;638;g306cffe2872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9" name="Google Shape;639;g306cffe2872_0_10"/>
          <p:cNvSpPr txBox="1"/>
          <p:nvPr/>
        </p:nvSpPr>
        <p:spPr>
          <a:xfrm>
            <a:off x="2539126" y="103725"/>
            <a:ext cx="4990200" cy="33570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Anerkennung als geschätzte Partner/innen </a:t>
            </a:r>
            <a:endParaRPr b="1" sz="20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de-DE" sz="2000">
                <a:solidFill>
                  <a:srgbClr val="B9E9F6"/>
                </a:solidFill>
                <a:latin typeface="Open Sans"/>
                <a:ea typeface="Open Sans"/>
                <a:cs typeface="Open Sans"/>
                <a:sym typeface="Open Sans"/>
              </a:rPr>
              <a:t>Dank ihres Fachwissens über offene Pädagogik und offene Lizenzen werden Bibliothekar/innen von Pädagog/innen und Forscher/innen als vertrauenswürdige Partner/innen bei der Suche, Anpassung und Erstellung zuverlässiger Bildungsressourcen anerkannt.</a:t>
            </a:r>
            <a:endParaRPr b="1" sz="2000">
              <a:solidFill>
                <a:srgbClr val="B9E9F6"/>
              </a:solidFill>
              <a:latin typeface="Open Sans"/>
              <a:ea typeface="Open Sans"/>
              <a:cs typeface="Open Sans"/>
              <a:sym typeface="Open Sans"/>
            </a:endParaRPr>
          </a:p>
        </p:txBody>
      </p:sp>
      <p:sp>
        <p:nvSpPr>
          <p:cNvPr id="640" name="Google Shape;640;g306cffe2872_0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1" name="Google Shape;641;g306cffe2872_0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2" name="Google Shape;642;g306cffe2872_0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3" name="Google Shape;643;g306cffe2872_0_1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7" name="Shape 647"/>
        <p:cNvGrpSpPr/>
        <p:nvPr/>
      </p:nvGrpSpPr>
      <p:grpSpPr>
        <a:xfrm>
          <a:off x="0" y="0"/>
          <a:ext cx="0" cy="0"/>
          <a:chOff x="0" y="0"/>
          <a:chExt cx="0" cy="0"/>
        </a:xfrm>
      </p:grpSpPr>
      <p:sp>
        <p:nvSpPr>
          <p:cNvPr id="648" name="Google Shape;648;g306cffe2872_0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9" name="Google Shape;649;g306cffe2872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0" name="Google Shape;650;g306cffe2872_0_20"/>
          <p:cNvSpPr txBox="1"/>
          <p:nvPr/>
        </p:nvSpPr>
        <p:spPr>
          <a:xfrm>
            <a:off x="2594050" y="0"/>
            <a:ext cx="4840500" cy="3536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Entwickelung von Synergien mit Open Science</a:t>
            </a:r>
            <a:endParaRPr b="1" sz="20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de-DE" sz="1800">
                <a:solidFill>
                  <a:srgbClr val="B9E9F6"/>
                </a:solidFill>
                <a:latin typeface="Open Sans"/>
                <a:ea typeface="Open Sans"/>
                <a:cs typeface="Open Sans"/>
                <a:sym typeface="Open Sans"/>
              </a:rPr>
              <a:t>Offene Wissenschaft (Open Science) und Offene Bildung (Open Education) sind oft getrennt und das Wissen dazu liegt bei unterschiedlichen Fachleuten. Bibliothekar/innen können diese beiden Bereiche mit einem ganzheitlicheren Open-Ansatz verbinden und so eine offene Kultur innerhalb der Institution/akademischen Gemeinschaft fördern.</a:t>
            </a:r>
            <a:endParaRPr b="1" sz="1800">
              <a:solidFill>
                <a:srgbClr val="B9E9F6"/>
              </a:solidFill>
              <a:latin typeface="Open Sans"/>
              <a:ea typeface="Open Sans"/>
              <a:cs typeface="Open Sans"/>
              <a:sym typeface="Open Sans"/>
            </a:endParaRPr>
          </a:p>
        </p:txBody>
      </p:sp>
      <p:sp>
        <p:nvSpPr>
          <p:cNvPr id="651" name="Google Shape;651;g306cffe2872_0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2" name="Google Shape;652;g306cffe2872_0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3" name="Google Shape;653;g306cffe2872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4" name="Google Shape;654;g306cffe2872_0_2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8" name="Shape 658"/>
        <p:cNvGrpSpPr/>
        <p:nvPr/>
      </p:nvGrpSpPr>
      <p:grpSpPr>
        <a:xfrm>
          <a:off x="0" y="0"/>
          <a:ext cx="0" cy="0"/>
          <a:chOff x="0" y="0"/>
          <a:chExt cx="0" cy="0"/>
        </a:xfrm>
      </p:grpSpPr>
      <p:sp>
        <p:nvSpPr>
          <p:cNvPr id="659" name="Google Shape;659;g306cffe2872_0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0" name="Google Shape;660;g306cffe2872_0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1" name="Google Shape;661;g306cffe2872_0_30"/>
          <p:cNvSpPr txBox="1"/>
          <p:nvPr/>
        </p:nvSpPr>
        <p:spPr>
          <a:xfrm>
            <a:off x="2590450" y="132975"/>
            <a:ext cx="4948500" cy="31980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de-DE" sz="1800">
                <a:solidFill>
                  <a:srgbClr val="B9E9F6"/>
                </a:solidFill>
                <a:latin typeface="Open Sans"/>
                <a:ea typeface="Open Sans"/>
                <a:cs typeface="Open Sans"/>
                <a:sym typeface="Open Sans"/>
              </a:rPr>
              <a:t>Förderung der Zusammenarbeit und des Wissensaustauschs</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de-DE" sz="1800">
                <a:solidFill>
                  <a:srgbClr val="B9E9F6"/>
                </a:solidFill>
                <a:latin typeface="Open Sans"/>
                <a:ea typeface="Open Sans"/>
                <a:cs typeface="Open Sans"/>
                <a:sym typeface="Open Sans"/>
              </a:rPr>
              <a:t>Bibliothekar/innen spielen eine grundlegende Rolle bei der Erleichterung der Zusammenarbeit, indem sie offene Ressourcen kuratieren, Schulungen und Workshops zu Themen der offenen Bildung organisieren und Praxisgemeinschaften rund um offene Bildung (Open Education) fördern, wodurch auch ihre eigenen beruflichen Netzwerke erweitert werden.</a:t>
            </a:r>
            <a:endParaRPr b="1" sz="1800">
              <a:solidFill>
                <a:srgbClr val="B9E9F6"/>
              </a:solidFill>
              <a:latin typeface="Open Sans"/>
              <a:ea typeface="Open Sans"/>
              <a:cs typeface="Open Sans"/>
              <a:sym typeface="Open Sans"/>
            </a:endParaRPr>
          </a:p>
        </p:txBody>
      </p:sp>
      <p:sp>
        <p:nvSpPr>
          <p:cNvPr id="662" name="Google Shape;662;g306cffe2872_0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3" name="Google Shape;663;g306cffe2872_0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4" name="Google Shape;664;g306cffe2872_0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5" name="Google Shape;665;g306cffe2872_0_3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9" name="Shape 669"/>
        <p:cNvGrpSpPr/>
        <p:nvPr/>
      </p:nvGrpSpPr>
      <p:grpSpPr>
        <a:xfrm>
          <a:off x="0" y="0"/>
          <a:ext cx="0" cy="0"/>
          <a:chOff x="0" y="0"/>
          <a:chExt cx="0" cy="0"/>
        </a:xfrm>
      </p:grpSpPr>
      <p:sp>
        <p:nvSpPr>
          <p:cNvPr id="670" name="Google Shape;670;g306cffe2872_0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1" name="Google Shape;671;g306cffe2872_0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2" name="Google Shape;672;g306cffe2872_0_40"/>
          <p:cNvSpPr txBox="1"/>
          <p:nvPr/>
        </p:nvSpPr>
        <p:spPr>
          <a:xfrm>
            <a:off x="2575275" y="0"/>
            <a:ext cx="4992000" cy="3536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Kosten reduzieren</a:t>
            </a:r>
            <a:endParaRPr b="1" sz="20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de-DE" sz="2000">
                <a:solidFill>
                  <a:srgbClr val="B9E9F6"/>
                </a:solidFill>
                <a:latin typeface="Open Sans"/>
                <a:ea typeface="Open Sans"/>
                <a:cs typeface="Open Sans"/>
                <a:sym typeface="Open Sans"/>
              </a:rPr>
              <a:t>Einsparung von Bibliotheksbudgets für den Erwerb teurer und restriktiver Lizenzen für kommerzielle Publikationen, auch bei der Beratung von Lehrer/innen und Schüler/innen mit OER-Alternativen zur Unterrichtsliteratur. Dieser Vorteil trägt langfristig zur notwendigen Open-Access-Umstellung der Bibliotheks- und Hochschulbudgets bei.</a:t>
            </a:r>
            <a:endParaRPr b="1" sz="2000">
              <a:solidFill>
                <a:srgbClr val="B9E9F6"/>
              </a:solidFill>
              <a:latin typeface="Open Sans"/>
              <a:ea typeface="Open Sans"/>
              <a:cs typeface="Open Sans"/>
              <a:sym typeface="Open Sans"/>
            </a:endParaRPr>
          </a:p>
        </p:txBody>
      </p:sp>
      <p:sp>
        <p:nvSpPr>
          <p:cNvPr id="673" name="Google Shape;673;g306cffe2872_0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4" name="Google Shape;674;g306cffe2872_0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5" name="Google Shape;675;g306cffe2872_0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6" name="Google Shape;676;g306cffe2872_0_4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0" name="Shape 680"/>
        <p:cNvGrpSpPr/>
        <p:nvPr/>
      </p:nvGrpSpPr>
      <p:grpSpPr>
        <a:xfrm>
          <a:off x="0" y="0"/>
          <a:ext cx="0" cy="0"/>
          <a:chOff x="0" y="0"/>
          <a:chExt cx="0" cy="0"/>
        </a:xfrm>
      </p:grpSpPr>
      <p:sp>
        <p:nvSpPr>
          <p:cNvPr id="681" name="Google Shape;681;g306cffe2872_0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2" name="Google Shape;682;g306cffe2872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3" name="Google Shape;683;g306cffe2872_0_50"/>
          <p:cNvSpPr txBox="1"/>
          <p:nvPr/>
        </p:nvSpPr>
        <p:spPr>
          <a:xfrm>
            <a:off x="2657354" y="257637"/>
            <a:ext cx="4645200" cy="30492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Neue Bibliothekar/innen für den Beruf gewinnen</a:t>
            </a:r>
            <a:endParaRPr b="1" sz="20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lang="de-DE" sz="2000">
                <a:solidFill>
                  <a:srgbClr val="B9E9F6"/>
                </a:solidFill>
                <a:latin typeface="Open Sans"/>
                <a:ea typeface="Open Sans"/>
                <a:cs typeface="Open Sans"/>
                <a:sym typeface="Open Sans"/>
              </a:rPr>
              <a:t>Die enge Verbindung zwischen offener Bildung und sozialer Gerechtigkeit macht das Bibliothekswesen zu einer attraktiven Berufswahl für aufstrebende Fachleute und neue Generationen von Bibliothekar/innen.</a:t>
            </a:r>
            <a:endParaRPr b="0" i="0" sz="2300" u="none" cap="none" strike="noStrike">
              <a:solidFill>
                <a:srgbClr val="B9E9F6"/>
              </a:solidFill>
              <a:latin typeface="Arial"/>
              <a:ea typeface="Arial"/>
              <a:cs typeface="Arial"/>
              <a:sym typeface="Arial"/>
            </a:endParaRPr>
          </a:p>
        </p:txBody>
      </p:sp>
      <p:sp>
        <p:nvSpPr>
          <p:cNvPr id="684" name="Google Shape;684;g306cffe2872_0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5" name="Google Shape;685;g306cffe2872_0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6" name="Google Shape;686;g306cffe2872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7" name="Google Shape;687;g306cffe2872_0_5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1" name="Shape 691"/>
        <p:cNvGrpSpPr/>
        <p:nvPr/>
      </p:nvGrpSpPr>
      <p:grpSpPr>
        <a:xfrm>
          <a:off x="0" y="0"/>
          <a:ext cx="0" cy="0"/>
          <a:chOff x="0" y="0"/>
          <a:chExt cx="0" cy="0"/>
        </a:xfrm>
      </p:grpSpPr>
      <p:sp>
        <p:nvSpPr>
          <p:cNvPr id="692" name="Google Shape;692;g306cffe2872_0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3" name="Google Shape;693;g306cffe2872_0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4" name="Google Shape;694;g306cffe2872_0_60"/>
          <p:cNvSpPr txBox="1"/>
          <p:nvPr/>
        </p:nvSpPr>
        <p:spPr>
          <a:xfrm>
            <a:off x="2657350" y="122775"/>
            <a:ext cx="4890900" cy="32184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Anerkennung ausbauen</a:t>
            </a:r>
            <a:endParaRPr b="1" sz="20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lang="de-DE" sz="1900">
                <a:solidFill>
                  <a:srgbClr val="B9E9F6"/>
                </a:solidFill>
                <a:latin typeface="Open Sans"/>
                <a:ea typeface="Open Sans"/>
                <a:cs typeface="Open Sans"/>
                <a:sym typeface="Open Sans"/>
              </a:rPr>
              <a:t>Produzent/innen und Unterstützer/innen von OER gewinnen weltweit an Ansehen für ihre Arbeiten, die für Offenheit und andere universelle Werte eintreten. Die bereits geschätzte Rolle von Bibliothekar/innenen bzw. Informationsspezialist/innen als Kurator/innen von Bildungsmaterialien wird durch OER noch deutlicher.</a:t>
            </a:r>
            <a:endParaRPr b="1" sz="1900">
              <a:solidFill>
                <a:srgbClr val="B9E9F6"/>
              </a:solidFill>
              <a:latin typeface="Open Sans"/>
              <a:ea typeface="Open Sans"/>
              <a:cs typeface="Open Sans"/>
              <a:sym typeface="Open Sans"/>
            </a:endParaRPr>
          </a:p>
        </p:txBody>
      </p:sp>
      <p:sp>
        <p:nvSpPr>
          <p:cNvPr id="695" name="Google Shape;695;g306cffe2872_0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6" name="Google Shape;696;g306cffe2872_0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7" name="Google Shape;697;g306cffe2872_0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8" name="Google Shape;698;g306cffe2872_0_6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47917" y="939784"/>
            <a:ext cx="3999000"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Was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ermöglichen</a:t>
            </a:r>
            <a:br>
              <a:rPr b="1" i="0" lang="de-DE" sz="3700" u="none" cap="none" strike="noStrike">
                <a:solidFill>
                  <a:srgbClr val="004993"/>
                </a:solidFill>
                <a:latin typeface="Open Sans"/>
                <a:ea typeface="Open Sans"/>
                <a:cs typeface="Open Sans"/>
                <a:sym typeface="Open Sans"/>
              </a:rPr>
            </a:br>
            <a:r>
              <a:rPr b="1" i="0" lang="de-DE"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2" name="Shape 702"/>
        <p:cNvGrpSpPr/>
        <p:nvPr/>
      </p:nvGrpSpPr>
      <p:grpSpPr>
        <a:xfrm>
          <a:off x="0" y="0"/>
          <a:ext cx="0" cy="0"/>
          <a:chOff x="0" y="0"/>
          <a:chExt cx="0" cy="0"/>
        </a:xfrm>
      </p:grpSpPr>
      <p:sp>
        <p:nvSpPr>
          <p:cNvPr id="703" name="Google Shape;703;g306cffe2872_0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4" name="Google Shape;704;g306cffe2872_0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5" name="Google Shape;705;g306cffe2872_0_70"/>
          <p:cNvSpPr txBox="1"/>
          <p:nvPr/>
        </p:nvSpPr>
        <p:spPr>
          <a:xfrm>
            <a:off x="2647879" y="873387"/>
            <a:ext cx="4645200" cy="18177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Mehr Wirkung und Reichweite</a:t>
            </a:r>
            <a:endParaRPr b="1" sz="20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lang="de-DE" sz="2000">
                <a:solidFill>
                  <a:srgbClr val="B9E9F6"/>
                </a:solidFill>
                <a:latin typeface="Open Sans"/>
                <a:ea typeface="Open Sans"/>
                <a:cs typeface="Open Sans"/>
                <a:sym typeface="Open Sans"/>
              </a:rPr>
              <a:t>Helfen Sie mit, die Reichweite und den Einfluss von Bibliothekar/innen über ihre eigene Institution hinaus zu vergrößern.</a:t>
            </a:r>
            <a:endParaRPr b="1" sz="2000">
              <a:solidFill>
                <a:srgbClr val="B9E9F6"/>
              </a:solidFill>
              <a:latin typeface="Open Sans"/>
              <a:ea typeface="Open Sans"/>
              <a:cs typeface="Open Sans"/>
              <a:sym typeface="Open Sans"/>
            </a:endParaRPr>
          </a:p>
        </p:txBody>
      </p:sp>
      <p:sp>
        <p:nvSpPr>
          <p:cNvPr id="706" name="Google Shape;706;g306cffe2872_0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7" name="Google Shape;707;g306cffe2872_0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8" name="Google Shape;708;g306cffe2872_0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9" name="Google Shape;709;g306cffe2872_0_7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3" name="Shape 713"/>
        <p:cNvGrpSpPr/>
        <p:nvPr/>
      </p:nvGrpSpPr>
      <p:grpSpPr>
        <a:xfrm>
          <a:off x="0" y="0"/>
          <a:ext cx="0" cy="0"/>
          <a:chOff x="0" y="0"/>
          <a:chExt cx="0" cy="0"/>
        </a:xfrm>
      </p:grpSpPr>
      <p:sp>
        <p:nvSpPr>
          <p:cNvPr id="714" name="Google Shape;714;g306cffe2872_0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5" name="Google Shape;715;g306cffe2872_0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6" name="Google Shape;716;g306cffe2872_0_80"/>
          <p:cNvSpPr txBox="1"/>
          <p:nvPr/>
        </p:nvSpPr>
        <p:spPr>
          <a:xfrm>
            <a:off x="2657354" y="1056862"/>
            <a:ext cx="4645200" cy="16485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Beitrag zur Erreichung der SDGs</a:t>
            </a:r>
            <a:endParaRPr b="1" sz="2000">
              <a:solidFill>
                <a:srgbClr val="B9E9F6"/>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lang="de-DE" sz="2000">
                <a:solidFill>
                  <a:srgbClr val="B9E9F6"/>
                </a:solidFill>
                <a:latin typeface="Open Sans"/>
                <a:ea typeface="Open Sans"/>
                <a:cs typeface="Open Sans"/>
                <a:sym typeface="Open Sans"/>
              </a:rPr>
              <a:t>Leisten Sie einen konkreteren und messbaren Beitrag zur Erreichung der SDGs.</a:t>
            </a:r>
            <a:endParaRPr b="0" i="0" sz="2000" u="none" cap="none" strike="noStrike">
              <a:solidFill>
                <a:srgbClr val="B9E9F6"/>
              </a:solidFill>
              <a:latin typeface="Arial"/>
              <a:ea typeface="Arial"/>
              <a:cs typeface="Arial"/>
              <a:sym typeface="Arial"/>
            </a:endParaRPr>
          </a:p>
        </p:txBody>
      </p:sp>
      <p:sp>
        <p:nvSpPr>
          <p:cNvPr id="717" name="Google Shape;717;g306cffe2872_0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8" name="Google Shape;718;g306cffe2872_0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9" name="Google Shape;719;g306cffe2872_0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0" name="Google Shape;720;g306cffe2872_0_8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4" name="Shape 724"/>
        <p:cNvGrpSpPr/>
        <p:nvPr/>
      </p:nvGrpSpPr>
      <p:grpSpPr>
        <a:xfrm>
          <a:off x="0" y="0"/>
          <a:ext cx="0" cy="0"/>
          <a:chOff x="0" y="0"/>
          <a:chExt cx="0" cy="0"/>
        </a:xfrm>
      </p:grpSpPr>
      <p:sp>
        <p:nvSpPr>
          <p:cNvPr id="725" name="Google Shape;725;g306cffe2872_0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6" name="Google Shape;726;g306cffe2872_0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7" name="Google Shape;727;g306cffe2872_0_90"/>
          <p:cNvSpPr txBox="1"/>
          <p:nvPr/>
        </p:nvSpPr>
        <p:spPr>
          <a:xfrm>
            <a:off x="2679529" y="249987"/>
            <a:ext cx="4645200" cy="30645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Abstimmung mit der EDI-Strategie</a:t>
            </a:r>
            <a:endParaRPr b="1" sz="2000">
              <a:solidFill>
                <a:srgbClr val="B9E9F6"/>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lang="de-DE" sz="2000">
                <a:solidFill>
                  <a:srgbClr val="B9E9F6"/>
                </a:solidFill>
                <a:latin typeface="Open Sans"/>
                <a:ea typeface="Open Sans"/>
                <a:cs typeface="Open Sans"/>
                <a:sym typeface="Open Sans"/>
              </a:rPr>
              <a:t>Bibliothekar/innen nutzen Open Education als strategisches Instrument zur Förderung von Chancengleichheit, Vielfalt und Inklusion, indem sie sicherstellen, dass Lernumgebungen für alle zugänglich und inklusiv sind.</a:t>
            </a:r>
            <a:endParaRPr b="1" sz="2000">
              <a:solidFill>
                <a:srgbClr val="B9E9F6"/>
              </a:solidFill>
              <a:latin typeface="Open Sans"/>
              <a:ea typeface="Open Sans"/>
              <a:cs typeface="Open Sans"/>
              <a:sym typeface="Open Sans"/>
            </a:endParaRPr>
          </a:p>
        </p:txBody>
      </p:sp>
      <p:sp>
        <p:nvSpPr>
          <p:cNvPr id="728" name="Google Shape;728;g306cffe2872_0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9" name="Google Shape;729;g306cffe2872_0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0" name="Google Shape;730;g306cffe2872_0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1" name="Google Shape;731;g306cffe2872_0_9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5" name="Shape 735"/>
        <p:cNvGrpSpPr/>
        <p:nvPr/>
      </p:nvGrpSpPr>
      <p:grpSpPr>
        <a:xfrm>
          <a:off x="0" y="0"/>
          <a:ext cx="0" cy="0"/>
          <a:chOff x="0" y="0"/>
          <a:chExt cx="0" cy="0"/>
        </a:xfrm>
      </p:grpSpPr>
      <p:sp>
        <p:nvSpPr>
          <p:cNvPr id="736" name="Google Shape;736;g306cffe2872_0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7" name="Google Shape;737;g306cffe2872_0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8" name="Google Shape;738;g306cffe2872_0_100"/>
          <p:cNvSpPr txBox="1"/>
          <p:nvPr/>
        </p:nvSpPr>
        <p:spPr>
          <a:xfrm>
            <a:off x="2679529" y="215362"/>
            <a:ext cx="4645200" cy="30645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0"/>
              </a:spcAft>
              <a:buClr>
                <a:schemeClr val="dk1"/>
              </a:buClr>
              <a:buSzPts val="1100"/>
              <a:buFont typeface="Arial"/>
              <a:buNone/>
            </a:pPr>
            <a:r>
              <a:rPr b="1" lang="de-DE" sz="2000">
                <a:solidFill>
                  <a:srgbClr val="B9E9F6"/>
                </a:solidFill>
                <a:latin typeface="Open Sans"/>
                <a:ea typeface="Open Sans"/>
                <a:cs typeface="Open Sans"/>
                <a:sym typeface="Open Sans"/>
              </a:rPr>
              <a:t>Kolleg/innen unterstützen und von Kolleg/innen unterstützt werden</a:t>
            </a:r>
            <a:endParaRPr b="1" sz="2000">
              <a:solidFill>
                <a:srgbClr val="B9E9F6"/>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lang="de-DE" sz="2000">
                <a:solidFill>
                  <a:srgbClr val="B9E9F6"/>
                </a:solidFill>
                <a:latin typeface="Open Sans"/>
                <a:ea typeface="Open Sans"/>
                <a:cs typeface="Open Sans"/>
                <a:sym typeface="Open Sans"/>
              </a:rPr>
              <a:t>Bibliothekar/innen fördern lebenslanges Lernen, indem sie vielfältige Bildungsmöglichkeiten anbieten und die gegenseitige Unterstützung innerhalb ihrer Gemeinschaften fördern.</a:t>
            </a:r>
            <a:endParaRPr b="1" sz="2000">
              <a:solidFill>
                <a:srgbClr val="B9E9F6"/>
              </a:solidFill>
              <a:latin typeface="Open Sans"/>
              <a:ea typeface="Open Sans"/>
              <a:cs typeface="Open Sans"/>
              <a:sym typeface="Open Sans"/>
            </a:endParaRPr>
          </a:p>
        </p:txBody>
      </p:sp>
      <p:sp>
        <p:nvSpPr>
          <p:cNvPr id="739" name="Google Shape;739;g306cffe2872_0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0" name="Google Shape;740;g306cffe2872_0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1" name="Google Shape;741;g306cffe2872_0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2" name="Google Shape;742;g306cffe2872_0_100"/>
          <p:cNvSpPr txBox="1"/>
          <p:nvPr/>
        </p:nvSpPr>
        <p:spPr>
          <a:xfrm>
            <a:off x="117300" y="1165272"/>
            <a:ext cx="2078400" cy="15048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de-DE" sz="2200">
                <a:solidFill>
                  <a:srgbClr val="004993"/>
                </a:solidFill>
                <a:latin typeface="Open Sans"/>
                <a:ea typeface="Open Sans"/>
                <a:cs typeface="Open Sans"/>
                <a:sym typeface="Open Sans"/>
              </a:rPr>
              <a:t>Vorteile der offenen Bildung für </a:t>
            </a:r>
            <a:r>
              <a:rPr b="1" lang="de-DE" sz="2200">
                <a:solidFill>
                  <a:srgbClr val="FFDE59"/>
                </a:solidFill>
                <a:latin typeface="Open Sans"/>
                <a:ea typeface="Open Sans"/>
                <a:cs typeface="Open Sans"/>
                <a:sym typeface="Open Sans"/>
              </a:rPr>
              <a:t>Bibliothekar/innen</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6" name="Shape 746"/>
        <p:cNvGrpSpPr/>
        <p:nvPr/>
      </p:nvGrpSpPr>
      <p:grpSpPr>
        <a:xfrm>
          <a:off x="0" y="0"/>
          <a:ext cx="0" cy="0"/>
          <a:chOff x="0" y="0"/>
          <a:chExt cx="0" cy="0"/>
        </a:xfrm>
      </p:grpSpPr>
      <p:sp>
        <p:nvSpPr>
          <p:cNvPr id="747" name="Google Shape;747;g117017e71e4_0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EIN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48" name="Google Shape;748;g117017e71e4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9" name="Google Shape;749;g117017e71e4_0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0" name="Google Shape;750;g117017e71e4_0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1" name="Google Shape;751;g117017e71e4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2" name="Google Shape;752;g117017e71e4_0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3" name="Google Shape;753;g117017e71e4_0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4" name="Google Shape;754;g117017e71e4_0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5" name="Google Shape;755;g117017e71e4_0_0"/>
          <p:cNvSpPr txBox="1"/>
          <p:nvPr/>
        </p:nvSpPr>
        <p:spPr>
          <a:xfrm>
            <a:off x="755000" y="2097275"/>
            <a:ext cx="6257400" cy="13500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de-DE" sz="800" u="none" cap="none" strike="noStrike">
                <a:solidFill>
                  <a:srgbClr val="000000"/>
                </a:solidFill>
                <a:latin typeface="Open Sans"/>
                <a:ea typeface="Open Sans"/>
                <a:cs typeface="Open Sans"/>
                <a:sym typeface="Open Sans"/>
              </a:rPr>
              <a:t>“German_OE Benefits - ENOEL Toolkit” is an adaptation of </a:t>
            </a:r>
            <a:r>
              <a:rPr lang="de-DE" sz="800">
                <a:solidFill>
                  <a:schemeClr val="dk1"/>
                </a:solidFill>
                <a:latin typeface="Open Sans"/>
                <a:ea typeface="Open Sans"/>
                <a:cs typeface="Open Sans"/>
                <a:sym typeface="Open Sans"/>
              </a:rPr>
              <a:t>“An ENOEL Toolkit” (version 4) published as of September 2024 </a:t>
            </a:r>
            <a:r>
              <a:rPr lang="de-DE" sz="800" u="sng">
                <a:solidFill>
                  <a:srgbClr val="2A6496"/>
                </a:solidFill>
                <a:latin typeface="Open Sans"/>
                <a:ea typeface="Open Sans"/>
                <a:cs typeface="Open Sans"/>
                <a:sym typeface="Open Sans"/>
                <a:hlinkClick r:id="rId7">
                  <a:extLst>
                    <a:ext uri="{A12FA001-AC4F-418D-AE19-62706E023703}">
                      <ahyp:hlinkClr val="tx"/>
                    </a:ext>
                  </a:extLst>
                </a:hlinkClick>
              </a:rPr>
              <a:t>here</a:t>
            </a:r>
            <a:r>
              <a:rPr lang="de-DE" sz="800">
                <a:solidFill>
                  <a:schemeClr val="dk1"/>
                </a:solidFill>
                <a:latin typeface="Open Sans"/>
                <a:ea typeface="Open Sans"/>
                <a:cs typeface="Open Sans"/>
                <a:sym typeface="Open Sans"/>
              </a:rPr>
              <a:t> </a:t>
            </a:r>
            <a:r>
              <a:rPr b="0" i="0" lang="de-DE" sz="800" u="none" cap="none" strike="noStrike">
                <a:solidFill>
                  <a:srgbClr val="000000"/>
                </a:solidFill>
                <a:latin typeface="Open Sans"/>
                <a:ea typeface="Open Sans"/>
                <a:cs typeface="Open Sans"/>
                <a:sym typeface="Open Sans"/>
              </a:rPr>
              <a:t> (the “Original Work”), licensed by</a:t>
            </a:r>
            <a:r>
              <a:rPr b="0" i="0" lang="de-DE"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de-DE"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de-DE" sz="800" u="none" cap="none" strike="noStrike">
                <a:solidFill>
                  <a:srgbClr val="000000"/>
                </a:solidFill>
                <a:latin typeface="Open Sans"/>
                <a:ea typeface="Open Sans"/>
                <a:cs typeface="Open Sans"/>
                <a:sym typeface="Open Sans"/>
              </a:rPr>
              <a:t> (curated by </a:t>
            </a:r>
            <a:r>
              <a:rPr b="0" i="0" lang="de-DE"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de-DE" sz="800" u="none" cap="none" strike="noStrike">
                <a:solidFill>
                  <a:srgbClr val="333333"/>
                </a:solidFill>
                <a:latin typeface="Open Sans"/>
                <a:ea typeface="Open Sans"/>
                <a:cs typeface="Open Sans"/>
                <a:sym typeface="Open Sans"/>
              </a:rPr>
              <a:t>) </a:t>
            </a:r>
            <a:r>
              <a:rPr b="0" i="0" lang="de-DE" sz="800" u="none" cap="none" strike="noStrike">
                <a:solidFill>
                  <a:srgbClr val="000000"/>
                </a:solidFill>
                <a:latin typeface="Open Sans"/>
                <a:ea typeface="Open Sans"/>
                <a:cs typeface="Open Sans"/>
                <a:sym typeface="Open Sans"/>
              </a:rPr>
              <a:t>under a </a:t>
            </a:r>
            <a:r>
              <a:rPr b="0" i="0" lang="de-DE"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de-DE" sz="800" u="none" cap="none" strike="noStrike">
                <a:solidFill>
                  <a:srgbClr val="000000"/>
                </a:solidFill>
                <a:latin typeface="Open Sans"/>
                <a:ea typeface="Open Sans"/>
                <a:cs typeface="Open Sans"/>
                <a:sym typeface="Open Sans"/>
              </a:rPr>
              <a:t>. This adaptation is made and published by SPARC EUROPE (the “Adapter”) under a </a:t>
            </a:r>
            <a:r>
              <a:rPr b="0" i="0" lang="de-DE"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de-DE"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German.”</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de-DE" sz="800" u="none" cap="none" strike="noStrike">
                <a:solidFill>
                  <a:srgbClr val="000000"/>
                </a:solidFill>
                <a:latin typeface="Open Sans"/>
                <a:ea typeface="Open Sans"/>
                <a:cs typeface="Open Sans"/>
                <a:sym typeface="Open Sans"/>
              </a:rPr>
              <a:t>Special thanks to C</a:t>
            </a:r>
            <a:r>
              <a:rPr lang="de-DE" sz="800">
                <a:latin typeface="Open Sans"/>
                <a:ea typeface="Open Sans"/>
                <a:cs typeface="Open Sans"/>
                <a:sym typeface="Open Sans"/>
              </a:rPr>
              <a:t>laudia Hackl, </a:t>
            </a:r>
            <a:r>
              <a:rPr b="0" i="0" lang="de-DE" sz="800" u="none" cap="none" strike="noStrike">
                <a:solidFill>
                  <a:srgbClr val="000000"/>
                </a:solidFill>
                <a:latin typeface="Open Sans"/>
                <a:ea typeface="Open Sans"/>
                <a:cs typeface="Open Sans"/>
                <a:sym typeface="Open Sans"/>
              </a:rPr>
              <a:t>Tamara Pianos, Nicole Krüger, Gabi Fahrenkrog, Anke Petschenka, Nicole Clasen, and Annette Strauch-Davey for the German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135950" y="841725"/>
            <a:ext cx="38748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700" u="none" cap="none" strike="noStrike">
                <a:solidFill>
                  <a:srgbClr val="004993"/>
                </a:solidFill>
                <a:latin typeface="Open Sans"/>
                <a:ea typeface="Open Sans"/>
                <a:cs typeface="Open Sans"/>
                <a:sym typeface="Open Sans"/>
              </a:rPr>
              <a:t>OER sollten </a:t>
            </a:r>
            <a:br>
              <a:rPr b="1" i="0" lang="de-DE" sz="3700" u="none" cap="none" strike="noStrike">
                <a:solidFill>
                  <a:srgbClr val="004993"/>
                </a:solidFill>
                <a:latin typeface="Open Sans"/>
                <a:ea typeface="Open Sans"/>
                <a:cs typeface="Open Sans"/>
                <a:sym typeface="Open Sans"/>
              </a:rPr>
            </a:br>
            <a:r>
              <a:rPr b="1" i="0" lang="de-DE" sz="3700" u="none" cap="none" strike="noStrike">
                <a:solidFill>
                  <a:srgbClr val="004993"/>
                </a:solidFill>
                <a:latin typeface="Open Sans"/>
                <a:ea typeface="Open Sans"/>
                <a:cs typeface="Open Sans"/>
                <a:sym typeface="Open Sans"/>
              </a:rPr>
              <a:t>frei zugänglich sein</a:t>
            </a:r>
            <a:endParaRPr b="1" i="0" sz="37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2995925" y="922900"/>
            <a:ext cx="4700400" cy="1766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3500" u="none" cap="none" strike="noStrike">
                <a:solidFill>
                  <a:srgbClr val="004993"/>
                </a:solidFill>
                <a:latin typeface="Open Sans"/>
                <a:ea typeface="Open Sans"/>
                <a:cs typeface="Open Sans"/>
                <a:sym typeface="Open Sans"/>
              </a:rPr>
              <a:t>OER sollten </a:t>
            </a:r>
            <a:br>
              <a:rPr b="1" i="0" lang="de-DE" sz="3500" u="none" cap="none" strike="noStrike">
                <a:solidFill>
                  <a:srgbClr val="004993"/>
                </a:solidFill>
                <a:latin typeface="Open Sans"/>
                <a:ea typeface="Open Sans"/>
                <a:cs typeface="Open Sans"/>
                <a:sym typeface="Open Sans"/>
              </a:rPr>
            </a:br>
            <a:r>
              <a:rPr b="1" i="0" lang="de-DE" sz="3500" u="none" cap="none" strike="noStrike">
                <a:solidFill>
                  <a:srgbClr val="004993"/>
                </a:solidFill>
                <a:latin typeface="Open Sans"/>
                <a:ea typeface="Open Sans"/>
                <a:cs typeface="Open Sans"/>
                <a:sym typeface="Open Sans"/>
              </a:rPr>
              <a:t>wiederverwendbar sein</a:t>
            </a:r>
            <a:endParaRPr b="1" i="0" sz="3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de-DE"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de-DE"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10"/>
          <p:cNvSpPr txBox="1"/>
          <p:nvPr/>
        </p:nvSpPr>
        <p:spPr>
          <a:xfrm>
            <a:off x="1907850" y="432650"/>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de-DE" sz="2600" u="none" cap="none" strike="noStrike">
                <a:solidFill>
                  <a:srgbClr val="004993"/>
                </a:solidFill>
                <a:latin typeface="Open Sans"/>
                <a:ea typeface="Open Sans"/>
                <a:cs typeface="Open Sans"/>
                <a:sym typeface="Open Sans"/>
              </a:rPr>
              <a:t>Was sind offene Lizenzen?</a:t>
            </a:r>
            <a:endParaRPr b="1" i="0" sz="2600" u="none" cap="none" strike="noStrike">
              <a:solidFill>
                <a:srgbClr val="004993"/>
              </a:solidFill>
              <a:latin typeface="Open Sans"/>
              <a:ea typeface="Open Sans"/>
              <a:cs typeface="Open Sans"/>
              <a:sym typeface="Open Sans"/>
            </a:endParaRPr>
          </a:p>
        </p:txBody>
      </p:sp>
      <p:sp>
        <p:nvSpPr>
          <p:cNvPr id="140" name="Google Shape;140;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10"/>
          <p:cNvSpPr txBox="1"/>
          <p:nvPr/>
        </p:nvSpPr>
        <p:spPr>
          <a:xfrm>
            <a:off x="1907850" y="1222936"/>
            <a:ext cx="5106600" cy="1627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de-DE" sz="1600" u="none" cap="none" strike="noStrike">
                <a:solidFill>
                  <a:srgbClr val="004993"/>
                </a:solidFill>
                <a:latin typeface="Open Sans"/>
                <a:ea typeface="Open Sans"/>
                <a:cs typeface="Open Sans"/>
                <a:sym typeface="Open Sans"/>
              </a:rPr>
              <a:t>“Eine offene Lizenz respektiert die geistigen Eigentumsrechte des Inhabers der Urheberrechte und gewährt der Öffentlichkeit das Recht auf Zugang, Weiterverwendung, Nutzung zu beliebigen Zwecken, Bearbeitung und Weiterverbreitung von Bildungsmaterialien..”</a:t>
            </a:r>
            <a:endParaRPr b="0" i="0" sz="1600" u="none" cap="none" strike="noStrike">
              <a:solidFill>
                <a:srgbClr val="000000"/>
              </a:solidFill>
              <a:latin typeface="Arial"/>
              <a:ea typeface="Arial"/>
              <a:cs typeface="Arial"/>
              <a:sym typeface="Arial"/>
            </a:endParaRPr>
          </a:p>
        </p:txBody>
      </p:sp>
      <p:pic>
        <p:nvPicPr>
          <p:cNvPr id="142" name="Google Shape;142;p10"/>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de-DE"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de-DE"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1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10"/>
          <p:cNvSpPr txBox="1"/>
          <p:nvPr/>
        </p:nvSpPr>
        <p:spPr>
          <a:xfrm>
            <a:off x="1907850" y="2950825"/>
            <a:ext cx="5712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de-DE"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de-DE"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de-DE"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Anke Petschenka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0d9bad3-6dac-4e9a-89a3-89f3b8d247b2_Enabled">
    <vt:lpwstr>true</vt:lpwstr>
  </property>
  <property fmtid="{D5CDD505-2E9C-101B-9397-08002B2CF9AE}" pid="3" name="MSIP_Label_10d9bad3-6dac-4e9a-89a3-89f3b8d247b2_SetDate">
    <vt:lpwstr>2022-02-22T15:10:32Z</vt:lpwstr>
  </property>
  <property fmtid="{D5CDD505-2E9C-101B-9397-08002B2CF9AE}" pid="4" name="MSIP_Label_10d9bad3-6dac-4e9a-89a3-89f3b8d247b2_Method">
    <vt:lpwstr>Standard</vt:lpwstr>
  </property>
  <property fmtid="{D5CDD505-2E9C-101B-9397-08002B2CF9AE}" pid="5" name="MSIP_Label_10d9bad3-6dac-4e9a-89a3-89f3b8d247b2_Name">
    <vt:lpwstr>10d9bad3-6dac-4e9a-89a3-89f3b8d247b2</vt:lpwstr>
  </property>
  <property fmtid="{D5CDD505-2E9C-101B-9397-08002B2CF9AE}" pid="6" name="MSIP_Label_10d9bad3-6dac-4e9a-89a3-89f3b8d247b2_SiteId">
    <vt:lpwstr>5d1a9f9d-201f-4a10-b983-451cf65cbc1e</vt:lpwstr>
  </property>
  <property fmtid="{D5CDD505-2E9C-101B-9397-08002B2CF9AE}" pid="7" name="MSIP_Label_10d9bad3-6dac-4e9a-89a3-89f3b8d247b2_ActionId">
    <vt:lpwstr>e415835e-3ebd-43a7-819c-a70c13935d73</vt:lpwstr>
  </property>
  <property fmtid="{D5CDD505-2E9C-101B-9397-08002B2CF9AE}" pid="8" name="MSIP_Label_10d9bad3-6dac-4e9a-89a3-89f3b8d247b2_ContentBits">
    <vt:lpwstr>0</vt:lpwstr>
  </property>
</Properties>
</file>